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67" r:id="rId11"/>
    <p:sldId id="266" r:id="rId12"/>
    <p:sldId id="268" r:id="rId13"/>
    <p:sldId id="270"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1"/>
    <p:restoredTop sz="93692"/>
  </p:normalViewPr>
  <p:slideViewPr>
    <p:cSldViewPr snapToGrid="0" snapToObjects="1" showGuides="1">
      <p:cViewPr varScale="1">
        <p:scale>
          <a:sx n="89" d="100"/>
          <a:sy n="89" d="100"/>
        </p:scale>
        <p:origin x="17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7D6B1-F8C6-2E49-BCFC-D7BB92824B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2C6BA0-0AEF-B24E-825E-01DCE6139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69FE8B-84A6-8444-A9BD-327FDDC17B58}"/>
              </a:ext>
            </a:extLst>
          </p:cNvPr>
          <p:cNvSpPr>
            <a:spLocks noGrp="1"/>
          </p:cNvSpPr>
          <p:nvPr>
            <p:ph type="dt" sz="half" idx="10"/>
          </p:nvPr>
        </p:nvSpPr>
        <p:spPr/>
        <p:txBody>
          <a:bodyPr/>
          <a:lstStyle/>
          <a:p>
            <a:fld id="{C32A44B5-617A-1243-9409-5B06185F6858}" type="datetimeFigureOut">
              <a:rPr lang="en-US" smtClean="0"/>
              <a:t>9/3/2018</a:t>
            </a:fld>
            <a:endParaRPr lang="en-US"/>
          </a:p>
        </p:txBody>
      </p:sp>
      <p:sp>
        <p:nvSpPr>
          <p:cNvPr id="5" name="Footer Placeholder 4">
            <a:extLst>
              <a:ext uri="{FF2B5EF4-FFF2-40B4-BE49-F238E27FC236}">
                <a16:creationId xmlns:a16="http://schemas.microsoft.com/office/drawing/2014/main" id="{D4944919-BB69-9D45-BE99-F0C0594E3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EA1B5F-DAEA-B140-BA28-E4902331E221}"/>
              </a:ext>
            </a:extLst>
          </p:cNvPr>
          <p:cNvSpPr>
            <a:spLocks noGrp="1"/>
          </p:cNvSpPr>
          <p:nvPr>
            <p:ph type="sldNum" sz="quarter" idx="12"/>
          </p:nvPr>
        </p:nvSpPr>
        <p:spPr/>
        <p:txBody>
          <a:bodyPr/>
          <a:lstStyle/>
          <a:p>
            <a:fld id="{3A9047C9-8B17-834F-A758-CCD8735A14EF}" type="slidenum">
              <a:rPr lang="en-US" smtClean="0"/>
              <a:t>‹#›</a:t>
            </a:fld>
            <a:endParaRPr lang="en-US"/>
          </a:p>
        </p:txBody>
      </p:sp>
    </p:spTree>
    <p:extLst>
      <p:ext uri="{BB962C8B-B14F-4D97-AF65-F5344CB8AC3E}">
        <p14:creationId xmlns:p14="http://schemas.microsoft.com/office/powerpoint/2010/main" val="1065906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CF891-F545-B347-B985-42A27BBA05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0EBE12-095F-4E43-8FDF-595F665C562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591287-A3CB-0041-9D03-C5A91F20BA97}"/>
              </a:ext>
            </a:extLst>
          </p:cNvPr>
          <p:cNvSpPr>
            <a:spLocks noGrp="1"/>
          </p:cNvSpPr>
          <p:nvPr>
            <p:ph type="dt" sz="half" idx="10"/>
          </p:nvPr>
        </p:nvSpPr>
        <p:spPr/>
        <p:txBody>
          <a:bodyPr/>
          <a:lstStyle/>
          <a:p>
            <a:fld id="{C32A44B5-617A-1243-9409-5B06185F6858}" type="datetimeFigureOut">
              <a:rPr lang="en-US" smtClean="0"/>
              <a:t>9/3/2018</a:t>
            </a:fld>
            <a:endParaRPr lang="en-US"/>
          </a:p>
        </p:txBody>
      </p:sp>
      <p:sp>
        <p:nvSpPr>
          <p:cNvPr id="5" name="Footer Placeholder 4">
            <a:extLst>
              <a:ext uri="{FF2B5EF4-FFF2-40B4-BE49-F238E27FC236}">
                <a16:creationId xmlns:a16="http://schemas.microsoft.com/office/drawing/2014/main" id="{F0A10A73-ACA8-CE4F-8C41-DE9E7C48F1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811C91-2887-AA46-AD9E-413534736081}"/>
              </a:ext>
            </a:extLst>
          </p:cNvPr>
          <p:cNvSpPr>
            <a:spLocks noGrp="1"/>
          </p:cNvSpPr>
          <p:nvPr>
            <p:ph type="sldNum" sz="quarter" idx="12"/>
          </p:nvPr>
        </p:nvSpPr>
        <p:spPr/>
        <p:txBody>
          <a:bodyPr/>
          <a:lstStyle/>
          <a:p>
            <a:fld id="{3A9047C9-8B17-834F-A758-CCD8735A14EF}" type="slidenum">
              <a:rPr lang="en-US" smtClean="0"/>
              <a:t>‹#›</a:t>
            </a:fld>
            <a:endParaRPr lang="en-US"/>
          </a:p>
        </p:txBody>
      </p:sp>
    </p:spTree>
    <p:extLst>
      <p:ext uri="{BB962C8B-B14F-4D97-AF65-F5344CB8AC3E}">
        <p14:creationId xmlns:p14="http://schemas.microsoft.com/office/powerpoint/2010/main" val="2874318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56E016-E948-CD49-AAC5-9AA500FAEB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363211-5DB2-1A4A-923C-2C39BDE293B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AA2E32-33C6-EB40-8D07-0D0248B56121}"/>
              </a:ext>
            </a:extLst>
          </p:cNvPr>
          <p:cNvSpPr>
            <a:spLocks noGrp="1"/>
          </p:cNvSpPr>
          <p:nvPr>
            <p:ph type="dt" sz="half" idx="10"/>
          </p:nvPr>
        </p:nvSpPr>
        <p:spPr/>
        <p:txBody>
          <a:bodyPr/>
          <a:lstStyle/>
          <a:p>
            <a:fld id="{C32A44B5-617A-1243-9409-5B06185F6858}" type="datetimeFigureOut">
              <a:rPr lang="en-US" smtClean="0"/>
              <a:t>9/3/2018</a:t>
            </a:fld>
            <a:endParaRPr lang="en-US"/>
          </a:p>
        </p:txBody>
      </p:sp>
      <p:sp>
        <p:nvSpPr>
          <p:cNvPr id="5" name="Footer Placeholder 4">
            <a:extLst>
              <a:ext uri="{FF2B5EF4-FFF2-40B4-BE49-F238E27FC236}">
                <a16:creationId xmlns:a16="http://schemas.microsoft.com/office/drawing/2014/main" id="{62D87246-CAF8-5444-8890-000D3A3617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862257-2F4F-D34E-ABA2-76E4C60A9170}"/>
              </a:ext>
            </a:extLst>
          </p:cNvPr>
          <p:cNvSpPr>
            <a:spLocks noGrp="1"/>
          </p:cNvSpPr>
          <p:nvPr>
            <p:ph type="sldNum" sz="quarter" idx="12"/>
          </p:nvPr>
        </p:nvSpPr>
        <p:spPr/>
        <p:txBody>
          <a:bodyPr/>
          <a:lstStyle/>
          <a:p>
            <a:fld id="{3A9047C9-8B17-834F-A758-CCD8735A14EF}" type="slidenum">
              <a:rPr lang="en-US" smtClean="0"/>
              <a:t>‹#›</a:t>
            </a:fld>
            <a:endParaRPr lang="en-US"/>
          </a:p>
        </p:txBody>
      </p:sp>
    </p:spTree>
    <p:extLst>
      <p:ext uri="{BB962C8B-B14F-4D97-AF65-F5344CB8AC3E}">
        <p14:creationId xmlns:p14="http://schemas.microsoft.com/office/powerpoint/2010/main" val="1027108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016F8-4B88-D54A-AC2F-FFBA1D62F986}"/>
              </a:ext>
            </a:extLst>
          </p:cNvPr>
          <p:cNvSpPr>
            <a:spLocks noGrp="1"/>
          </p:cNvSpPr>
          <p:nvPr>
            <p:ph type="title"/>
          </p:nvPr>
        </p:nvSpPr>
        <p:spPr>
          <a:xfrm>
            <a:off x="0" y="0"/>
            <a:ext cx="12192000" cy="993913"/>
          </a:xfrm>
        </p:spPr>
        <p:txBody>
          <a:bodyPr>
            <a:normAutofit/>
          </a:bodyPr>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EDBADFA7-9473-EA4D-B565-CEAF8CE9EA2A}"/>
              </a:ext>
            </a:extLst>
          </p:cNvPr>
          <p:cNvSpPr>
            <a:spLocks noGrp="1"/>
          </p:cNvSpPr>
          <p:nvPr>
            <p:ph idx="1"/>
          </p:nvPr>
        </p:nvSpPr>
        <p:spPr>
          <a:xfrm>
            <a:off x="0" y="1499462"/>
            <a:ext cx="12192000" cy="435133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4B28B44-6939-D04C-8B94-AC65D99A012D}"/>
              </a:ext>
            </a:extLst>
          </p:cNvPr>
          <p:cNvSpPr>
            <a:spLocks noGrp="1"/>
          </p:cNvSpPr>
          <p:nvPr>
            <p:ph type="dt" sz="half" idx="10"/>
          </p:nvPr>
        </p:nvSpPr>
        <p:spPr/>
        <p:txBody>
          <a:bodyPr/>
          <a:lstStyle/>
          <a:p>
            <a:fld id="{C32A44B5-617A-1243-9409-5B06185F6858}" type="datetimeFigureOut">
              <a:rPr lang="en-US" smtClean="0"/>
              <a:t>9/3/2018</a:t>
            </a:fld>
            <a:endParaRPr lang="en-US"/>
          </a:p>
        </p:txBody>
      </p:sp>
      <p:sp>
        <p:nvSpPr>
          <p:cNvPr id="5" name="Footer Placeholder 4">
            <a:extLst>
              <a:ext uri="{FF2B5EF4-FFF2-40B4-BE49-F238E27FC236}">
                <a16:creationId xmlns:a16="http://schemas.microsoft.com/office/drawing/2014/main" id="{8314DB3B-2CAB-9842-8480-7E2D30B007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1CE647-3630-9E4A-9F90-21ED51F90707}"/>
              </a:ext>
            </a:extLst>
          </p:cNvPr>
          <p:cNvSpPr>
            <a:spLocks noGrp="1"/>
          </p:cNvSpPr>
          <p:nvPr>
            <p:ph type="sldNum" sz="quarter" idx="12"/>
          </p:nvPr>
        </p:nvSpPr>
        <p:spPr/>
        <p:txBody>
          <a:bodyPr/>
          <a:lstStyle/>
          <a:p>
            <a:fld id="{3A9047C9-8B17-834F-A758-CCD8735A14EF}" type="slidenum">
              <a:rPr lang="en-US" smtClean="0"/>
              <a:t>‹#›</a:t>
            </a:fld>
            <a:endParaRPr lang="en-US"/>
          </a:p>
        </p:txBody>
      </p:sp>
    </p:spTree>
    <p:extLst>
      <p:ext uri="{BB962C8B-B14F-4D97-AF65-F5344CB8AC3E}">
        <p14:creationId xmlns:p14="http://schemas.microsoft.com/office/powerpoint/2010/main" val="4252811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087C6-4AA5-6245-81AE-01BE41D479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4C1AFE5-6D6F-954A-AF47-56B8B33C91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F1346BB-C019-4B4E-A1BA-85CE3B073B65}"/>
              </a:ext>
            </a:extLst>
          </p:cNvPr>
          <p:cNvSpPr>
            <a:spLocks noGrp="1"/>
          </p:cNvSpPr>
          <p:nvPr>
            <p:ph type="dt" sz="half" idx="10"/>
          </p:nvPr>
        </p:nvSpPr>
        <p:spPr/>
        <p:txBody>
          <a:bodyPr/>
          <a:lstStyle/>
          <a:p>
            <a:fld id="{C32A44B5-617A-1243-9409-5B06185F6858}" type="datetimeFigureOut">
              <a:rPr lang="en-US" smtClean="0"/>
              <a:t>9/3/2018</a:t>
            </a:fld>
            <a:endParaRPr lang="en-US"/>
          </a:p>
        </p:txBody>
      </p:sp>
      <p:sp>
        <p:nvSpPr>
          <p:cNvPr id="5" name="Footer Placeholder 4">
            <a:extLst>
              <a:ext uri="{FF2B5EF4-FFF2-40B4-BE49-F238E27FC236}">
                <a16:creationId xmlns:a16="http://schemas.microsoft.com/office/drawing/2014/main" id="{D2933DF1-A270-4345-BD66-9BACE7A78A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FF73A7-680C-8B46-9E3D-4256791C09D8}"/>
              </a:ext>
            </a:extLst>
          </p:cNvPr>
          <p:cNvSpPr>
            <a:spLocks noGrp="1"/>
          </p:cNvSpPr>
          <p:nvPr>
            <p:ph type="sldNum" sz="quarter" idx="12"/>
          </p:nvPr>
        </p:nvSpPr>
        <p:spPr/>
        <p:txBody>
          <a:bodyPr/>
          <a:lstStyle/>
          <a:p>
            <a:fld id="{3A9047C9-8B17-834F-A758-CCD8735A14EF}" type="slidenum">
              <a:rPr lang="en-US" smtClean="0"/>
              <a:t>‹#›</a:t>
            </a:fld>
            <a:endParaRPr lang="en-US"/>
          </a:p>
        </p:txBody>
      </p:sp>
    </p:spTree>
    <p:extLst>
      <p:ext uri="{BB962C8B-B14F-4D97-AF65-F5344CB8AC3E}">
        <p14:creationId xmlns:p14="http://schemas.microsoft.com/office/powerpoint/2010/main" val="2672756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55A08-537D-2145-8CB4-D298AE508E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2F450E-2371-6B4F-BF6F-44680DAB954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290636-2F60-8243-9665-DB69E39BBD4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91E741-5CE9-C346-8492-A9196FF0BBB9}"/>
              </a:ext>
            </a:extLst>
          </p:cNvPr>
          <p:cNvSpPr>
            <a:spLocks noGrp="1"/>
          </p:cNvSpPr>
          <p:nvPr>
            <p:ph type="dt" sz="half" idx="10"/>
          </p:nvPr>
        </p:nvSpPr>
        <p:spPr/>
        <p:txBody>
          <a:bodyPr/>
          <a:lstStyle/>
          <a:p>
            <a:fld id="{C32A44B5-617A-1243-9409-5B06185F6858}" type="datetimeFigureOut">
              <a:rPr lang="en-US" smtClean="0"/>
              <a:t>9/3/2018</a:t>
            </a:fld>
            <a:endParaRPr lang="en-US"/>
          </a:p>
        </p:txBody>
      </p:sp>
      <p:sp>
        <p:nvSpPr>
          <p:cNvPr id="6" name="Footer Placeholder 5">
            <a:extLst>
              <a:ext uri="{FF2B5EF4-FFF2-40B4-BE49-F238E27FC236}">
                <a16:creationId xmlns:a16="http://schemas.microsoft.com/office/drawing/2014/main" id="{DE5A78D4-3BCE-714A-A6BC-46AE1DA50C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B5CB5E-8D44-344E-A5DD-1110E0605FB0}"/>
              </a:ext>
            </a:extLst>
          </p:cNvPr>
          <p:cNvSpPr>
            <a:spLocks noGrp="1"/>
          </p:cNvSpPr>
          <p:nvPr>
            <p:ph type="sldNum" sz="quarter" idx="12"/>
          </p:nvPr>
        </p:nvSpPr>
        <p:spPr/>
        <p:txBody>
          <a:bodyPr/>
          <a:lstStyle/>
          <a:p>
            <a:fld id="{3A9047C9-8B17-834F-A758-CCD8735A14EF}" type="slidenum">
              <a:rPr lang="en-US" smtClean="0"/>
              <a:t>‹#›</a:t>
            </a:fld>
            <a:endParaRPr lang="en-US"/>
          </a:p>
        </p:txBody>
      </p:sp>
    </p:spTree>
    <p:extLst>
      <p:ext uri="{BB962C8B-B14F-4D97-AF65-F5344CB8AC3E}">
        <p14:creationId xmlns:p14="http://schemas.microsoft.com/office/powerpoint/2010/main" val="3482052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1D7F4-620F-FD42-9C22-48345D0DA9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6CAF93-CB51-4649-A6E6-F064C99106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AB569C8-C94A-3448-9884-680759338FC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43B174-B216-D546-94E1-97C339715D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0A36E8-1F31-D843-AE1F-4E6CC2B38A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27F698-B3AC-6C4F-BB09-FE818798BECB}"/>
              </a:ext>
            </a:extLst>
          </p:cNvPr>
          <p:cNvSpPr>
            <a:spLocks noGrp="1"/>
          </p:cNvSpPr>
          <p:nvPr>
            <p:ph type="dt" sz="half" idx="10"/>
          </p:nvPr>
        </p:nvSpPr>
        <p:spPr/>
        <p:txBody>
          <a:bodyPr/>
          <a:lstStyle/>
          <a:p>
            <a:fld id="{C32A44B5-617A-1243-9409-5B06185F6858}" type="datetimeFigureOut">
              <a:rPr lang="en-US" smtClean="0"/>
              <a:t>9/3/2018</a:t>
            </a:fld>
            <a:endParaRPr lang="en-US"/>
          </a:p>
        </p:txBody>
      </p:sp>
      <p:sp>
        <p:nvSpPr>
          <p:cNvPr id="8" name="Footer Placeholder 7">
            <a:extLst>
              <a:ext uri="{FF2B5EF4-FFF2-40B4-BE49-F238E27FC236}">
                <a16:creationId xmlns:a16="http://schemas.microsoft.com/office/drawing/2014/main" id="{6F5A4FC3-783D-A44D-AA36-BDD0D9B804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04176F-A56E-2D4E-8D92-216F63C22385}"/>
              </a:ext>
            </a:extLst>
          </p:cNvPr>
          <p:cNvSpPr>
            <a:spLocks noGrp="1"/>
          </p:cNvSpPr>
          <p:nvPr>
            <p:ph type="sldNum" sz="quarter" idx="12"/>
          </p:nvPr>
        </p:nvSpPr>
        <p:spPr/>
        <p:txBody>
          <a:bodyPr/>
          <a:lstStyle/>
          <a:p>
            <a:fld id="{3A9047C9-8B17-834F-A758-CCD8735A14EF}" type="slidenum">
              <a:rPr lang="en-US" smtClean="0"/>
              <a:t>‹#›</a:t>
            </a:fld>
            <a:endParaRPr lang="en-US"/>
          </a:p>
        </p:txBody>
      </p:sp>
    </p:spTree>
    <p:extLst>
      <p:ext uri="{BB962C8B-B14F-4D97-AF65-F5344CB8AC3E}">
        <p14:creationId xmlns:p14="http://schemas.microsoft.com/office/powerpoint/2010/main" val="3167998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07ADF-6205-5C4D-BE9B-E9AC6D9C68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58D715-3FF1-8F42-8D47-0E75C57ACDE9}"/>
              </a:ext>
            </a:extLst>
          </p:cNvPr>
          <p:cNvSpPr>
            <a:spLocks noGrp="1"/>
          </p:cNvSpPr>
          <p:nvPr>
            <p:ph type="dt" sz="half" idx="10"/>
          </p:nvPr>
        </p:nvSpPr>
        <p:spPr/>
        <p:txBody>
          <a:bodyPr/>
          <a:lstStyle/>
          <a:p>
            <a:fld id="{C32A44B5-617A-1243-9409-5B06185F6858}" type="datetimeFigureOut">
              <a:rPr lang="en-US" smtClean="0"/>
              <a:t>9/3/2018</a:t>
            </a:fld>
            <a:endParaRPr lang="en-US"/>
          </a:p>
        </p:txBody>
      </p:sp>
      <p:sp>
        <p:nvSpPr>
          <p:cNvPr id="4" name="Footer Placeholder 3">
            <a:extLst>
              <a:ext uri="{FF2B5EF4-FFF2-40B4-BE49-F238E27FC236}">
                <a16:creationId xmlns:a16="http://schemas.microsoft.com/office/drawing/2014/main" id="{D6AA38F9-7391-CE43-9652-637ED38AA3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5A4B02-F00E-344B-AA23-12E7A5C149A9}"/>
              </a:ext>
            </a:extLst>
          </p:cNvPr>
          <p:cNvSpPr>
            <a:spLocks noGrp="1"/>
          </p:cNvSpPr>
          <p:nvPr>
            <p:ph type="sldNum" sz="quarter" idx="12"/>
          </p:nvPr>
        </p:nvSpPr>
        <p:spPr/>
        <p:txBody>
          <a:bodyPr/>
          <a:lstStyle/>
          <a:p>
            <a:fld id="{3A9047C9-8B17-834F-A758-CCD8735A14EF}" type="slidenum">
              <a:rPr lang="en-US" smtClean="0"/>
              <a:t>‹#›</a:t>
            </a:fld>
            <a:endParaRPr lang="en-US"/>
          </a:p>
        </p:txBody>
      </p:sp>
    </p:spTree>
    <p:extLst>
      <p:ext uri="{BB962C8B-B14F-4D97-AF65-F5344CB8AC3E}">
        <p14:creationId xmlns:p14="http://schemas.microsoft.com/office/powerpoint/2010/main" val="1229467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F34F45-7FC8-FC43-895F-EA90A8AF0B1C}"/>
              </a:ext>
            </a:extLst>
          </p:cNvPr>
          <p:cNvSpPr>
            <a:spLocks noGrp="1"/>
          </p:cNvSpPr>
          <p:nvPr>
            <p:ph type="dt" sz="half" idx="10"/>
          </p:nvPr>
        </p:nvSpPr>
        <p:spPr/>
        <p:txBody>
          <a:bodyPr/>
          <a:lstStyle/>
          <a:p>
            <a:fld id="{C32A44B5-617A-1243-9409-5B06185F6858}" type="datetimeFigureOut">
              <a:rPr lang="en-US" smtClean="0"/>
              <a:t>9/3/2018</a:t>
            </a:fld>
            <a:endParaRPr lang="en-US"/>
          </a:p>
        </p:txBody>
      </p:sp>
      <p:sp>
        <p:nvSpPr>
          <p:cNvPr id="3" name="Footer Placeholder 2">
            <a:extLst>
              <a:ext uri="{FF2B5EF4-FFF2-40B4-BE49-F238E27FC236}">
                <a16:creationId xmlns:a16="http://schemas.microsoft.com/office/drawing/2014/main" id="{95F8E938-C9B5-1242-A0E4-A7576E6C4D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901556-4619-6F41-8603-7DDBCCC4D0C5}"/>
              </a:ext>
            </a:extLst>
          </p:cNvPr>
          <p:cNvSpPr>
            <a:spLocks noGrp="1"/>
          </p:cNvSpPr>
          <p:nvPr>
            <p:ph type="sldNum" sz="quarter" idx="12"/>
          </p:nvPr>
        </p:nvSpPr>
        <p:spPr/>
        <p:txBody>
          <a:bodyPr/>
          <a:lstStyle/>
          <a:p>
            <a:fld id="{3A9047C9-8B17-834F-A758-CCD8735A14EF}" type="slidenum">
              <a:rPr lang="en-US" smtClean="0"/>
              <a:t>‹#›</a:t>
            </a:fld>
            <a:endParaRPr lang="en-US"/>
          </a:p>
        </p:txBody>
      </p:sp>
    </p:spTree>
    <p:extLst>
      <p:ext uri="{BB962C8B-B14F-4D97-AF65-F5344CB8AC3E}">
        <p14:creationId xmlns:p14="http://schemas.microsoft.com/office/powerpoint/2010/main" val="4209207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2D9B-3246-274D-A73B-599C1D7711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F2362D-F1C0-BE4F-9DB6-159B41D157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05B3E5-FD67-F24F-A581-C57638F2AE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685F2D0-5AF0-4E4D-8EA1-5F00D5F1200F}"/>
              </a:ext>
            </a:extLst>
          </p:cNvPr>
          <p:cNvSpPr>
            <a:spLocks noGrp="1"/>
          </p:cNvSpPr>
          <p:nvPr>
            <p:ph type="dt" sz="half" idx="10"/>
          </p:nvPr>
        </p:nvSpPr>
        <p:spPr/>
        <p:txBody>
          <a:bodyPr/>
          <a:lstStyle/>
          <a:p>
            <a:fld id="{C32A44B5-617A-1243-9409-5B06185F6858}" type="datetimeFigureOut">
              <a:rPr lang="en-US" smtClean="0"/>
              <a:t>9/3/2018</a:t>
            </a:fld>
            <a:endParaRPr lang="en-US"/>
          </a:p>
        </p:txBody>
      </p:sp>
      <p:sp>
        <p:nvSpPr>
          <p:cNvPr id="6" name="Footer Placeholder 5">
            <a:extLst>
              <a:ext uri="{FF2B5EF4-FFF2-40B4-BE49-F238E27FC236}">
                <a16:creationId xmlns:a16="http://schemas.microsoft.com/office/drawing/2014/main" id="{709CAF31-4FA5-E849-8757-4BA2F1EB67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6D73A7-FA27-B94B-8150-8DF793296DD8}"/>
              </a:ext>
            </a:extLst>
          </p:cNvPr>
          <p:cNvSpPr>
            <a:spLocks noGrp="1"/>
          </p:cNvSpPr>
          <p:nvPr>
            <p:ph type="sldNum" sz="quarter" idx="12"/>
          </p:nvPr>
        </p:nvSpPr>
        <p:spPr/>
        <p:txBody>
          <a:bodyPr/>
          <a:lstStyle/>
          <a:p>
            <a:fld id="{3A9047C9-8B17-834F-A758-CCD8735A14EF}" type="slidenum">
              <a:rPr lang="en-US" smtClean="0"/>
              <a:t>‹#›</a:t>
            </a:fld>
            <a:endParaRPr lang="en-US"/>
          </a:p>
        </p:txBody>
      </p:sp>
    </p:spTree>
    <p:extLst>
      <p:ext uri="{BB962C8B-B14F-4D97-AF65-F5344CB8AC3E}">
        <p14:creationId xmlns:p14="http://schemas.microsoft.com/office/powerpoint/2010/main" val="140519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EBD98-0904-2E46-A285-51AFA2FD66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7867B0-A5BC-C449-BF72-65ED5150E6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85E7AD-8E77-284D-A016-650411EA99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2181D88-64B3-004F-A8D1-CD7BBB0AC208}"/>
              </a:ext>
            </a:extLst>
          </p:cNvPr>
          <p:cNvSpPr>
            <a:spLocks noGrp="1"/>
          </p:cNvSpPr>
          <p:nvPr>
            <p:ph type="dt" sz="half" idx="10"/>
          </p:nvPr>
        </p:nvSpPr>
        <p:spPr/>
        <p:txBody>
          <a:bodyPr/>
          <a:lstStyle/>
          <a:p>
            <a:fld id="{C32A44B5-617A-1243-9409-5B06185F6858}" type="datetimeFigureOut">
              <a:rPr lang="en-US" smtClean="0"/>
              <a:t>9/3/2018</a:t>
            </a:fld>
            <a:endParaRPr lang="en-US"/>
          </a:p>
        </p:txBody>
      </p:sp>
      <p:sp>
        <p:nvSpPr>
          <p:cNvPr id="6" name="Footer Placeholder 5">
            <a:extLst>
              <a:ext uri="{FF2B5EF4-FFF2-40B4-BE49-F238E27FC236}">
                <a16:creationId xmlns:a16="http://schemas.microsoft.com/office/drawing/2014/main" id="{9ADCE8ED-B495-5F4A-B16E-A7901790A5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1B84F6-E12F-3C4D-BEFC-5505AADBE8B9}"/>
              </a:ext>
            </a:extLst>
          </p:cNvPr>
          <p:cNvSpPr>
            <a:spLocks noGrp="1"/>
          </p:cNvSpPr>
          <p:nvPr>
            <p:ph type="sldNum" sz="quarter" idx="12"/>
          </p:nvPr>
        </p:nvSpPr>
        <p:spPr/>
        <p:txBody>
          <a:bodyPr/>
          <a:lstStyle/>
          <a:p>
            <a:fld id="{3A9047C9-8B17-834F-A758-CCD8735A14EF}" type="slidenum">
              <a:rPr lang="en-US" smtClean="0"/>
              <a:t>‹#›</a:t>
            </a:fld>
            <a:endParaRPr lang="en-US"/>
          </a:p>
        </p:txBody>
      </p:sp>
    </p:spTree>
    <p:extLst>
      <p:ext uri="{BB962C8B-B14F-4D97-AF65-F5344CB8AC3E}">
        <p14:creationId xmlns:p14="http://schemas.microsoft.com/office/powerpoint/2010/main" val="2593430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093DFE-8829-0844-B1BF-C18626638C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738E97-7DF7-2F4A-9978-F689667A69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833AF3-04D4-E647-98F5-059C021D7E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2A44B5-617A-1243-9409-5B06185F6858}" type="datetimeFigureOut">
              <a:rPr lang="en-US" smtClean="0"/>
              <a:t>9/3/2018</a:t>
            </a:fld>
            <a:endParaRPr lang="en-US"/>
          </a:p>
        </p:txBody>
      </p:sp>
      <p:sp>
        <p:nvSpPr>
          <p:cNvPr id="5" name="Footer Placeholder 4">
            <a:extLst>
              <a:ext uri="{FF2B5EF4-FFF2-40B4-BE49-F238E27FC236}">
                <a16:creationId xmlns:a16="http://schemas.microsoft.com/office/drawing/2014/main" id="{BE34E202-770B-274C-9DD8-5EA4D23991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52A8041-C15D-F248-96FB-5B66E0F070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9047C9-8B17-834F-A758-CCD8735A14EF}" type="slidenum">
              <a:rPr lang="en-US" smtClean="0"/>
              <a:t>‹#›</a:t>
            </a:fld>
            <a:endParaRPr lang="en-US"/>
          </a:p>
        </p:txBody>
      </p:sp>
    </p:spTree>
    <p:extLst>
      <p:ext uri="{BB962C8B-B14F-4D97-AF65-F5344CB8AC3E}">
        <p14:creationId xmlns:p14="http://schemas.microsoft.com/office/powerpoint/2010/main" val="2613497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47EC0-0325-4242-8210-EB9D649B03EC}"/>
              </a:ext>
            </a:extLst>
          </p:cNvPr>
          <p:cNvSpPr>
            <a:spLocks noGrp="1"/>
          </p:cNvSpPr>
          <p:nvPr>
            <p:ph type="ctrTitle"/>
          </p:nvPr>
        </p:nvSpPr>
        <p:spPr/>
        <p:txBody>
          <a:bodyPr/>
          <a:lstStyle/>
          <a:p>
            <a:r>
              <a:rPr lang="en-US" dirty="0"/>
              <a:t>NSS 2017-18</a:t>
            </a:r>
          </a:p>
        </p:txBody>
      </p:sp>
      <p:sp>
        <p:nvSpPr>
          <p:cNvPr id="3" name="Subtitle 2">
            <a:extLst>
              <a:ext uri="{FF2B5EF4-FFF2-40B4-BE49-F238E27FC236}">
                <a16:creationId xmlns:a16="http://schemas.microsoft.com/office/drawing/2014/main" id="{18429C52-B9E1-5C4B-96AF-881D0531F8BE}"/>
              </a:ext>
            </a:extLst>
          </p:cNvPr>
          <p:cNvSpPr>
            <a:spLocks noGrp="1"/>
          </p:cNvSpPr>
          <p:nvPr>
            <p:ph type="subTitle" idx="1"/>
          </p:nvPr>
        </p:nvSpPr>
        <p:spPr/>
        <p:txBody>
          <a:bodyPr/>
          <a:lstStyle/>
          <a:p>
            <a:r>
              <a:rPr lang="en-US" dirty="0"/>
              <a:t>P McKenna</a:t>
            </a:r>
          </a:p>
          <a:p>
            <a:r>
              <a:rPr lang="en-US" dirty="0"/>
              <a:t>R Martin</a:t>
            </a:r>
          </a:p>
          <a:p>
            <a:r>
              <a:rPr lang="en-US" dirty="0"/>
              <a:t>N Langford</a:t>
            </a:r>
          </a:p>
        </p:txBody>
      </p:sp>
    </p:spTree>
    <p:extLst>
      <p:ext uri="{BB962C8B-B14F-4D97-AF65-F5344CB8AC3E}">
        <p14:creationId xmlns:p14="http://schemas.microsoft.com/office/powerpoint/2010/main" val="2517025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6C74-1358-B747-9C64-13554D599E2E}"/>
              </a:ext>
            </a:extLst>
          </p:cNvPr>
          <p:cNvSpPr>
            <a:spLocks noGrp="1"/>
          </p:cNvSpPr>
          <p:nvPr>
            <p:ph type="title"/>
          </p:nvPr>
        </p:nvSpPr>
        <p:spPr/>
        <p:txBody>
          <a:bodyPr/>
          <a:lstStyle/>
          <a:p>
            <a:r>
              <a:rPr lang="en-US" dirty="0"/>
              <a:t>Question Grouping 8: Student Voice</a:t>
            </a:r>
          </a:p>
        </p:txBody>
      </p:sp>
      <p:sp>
        <p:nvSpPr>
          <p:cNvPr id="3" name="Content Placeholder 2">
            <a:extLst>
              <a:ext uri="{FF2B5EF4-FFF2-40B4-BE49-F238E27FC236}">
                <a16:creationId xmlns:a16="http://schemas.microsoft.com/office/drawing/2014/main" id="{2DEBE96D-C4D9-9E4E-98CE-5518D9F53E9B}"/>
              </a:ext>
            </a:extLst>
          </p:cNvPr>
          <p:cNvSpPr>
            <a:spLocks noGrp="1"/>
          </p:cNvSpPr>
          <p:nvPr>
            <p:ph idx="1"/>
          </p:nvPr>
        </p:nvSpPr>
        <p:spPr>
          <a:xfrm>
            <a:off x="0" y="1113290"/>
            <a:ext cx="12192000" cy="5538719"/>
          </a:xfrm>
        </p:spPr>
        <p:txBody>
          <a:bodyPr>
            <a:normAutofit/>
          </a:bodyPr>
          <a:lstStyle/>
          <a:p>
            <a:pPr marL="0" indent="0">
              <a:buNone/>
            </a:pPr>
            <a:endParaRPr lang="en-US" dirty="0"/>
          </a:p>
          <a:p>
            <a:pPr lvl="1"/>
            <a:endParaRPr lang="en-US" dirty="0"/>
          </a:p>
          <a:p>
            <a:pPr lvl="1"/>
            <a:endParaRPr lang="en-US" dirty="0"/>
          </a:p>
          <a:p>
            <a:pPr lvl="1"/>
            <a:endParaRPr lang="en-US" dirty="0"/>
          </a:p>
          <a:p>
            <a:endParaRPr lang="en-US" dirty="0"/>
          </a:p>
          <a:p>
            <a:endParaRPr lang="en-US" dirty="0"/>
          </a:p>
          <a:p>
            <a:r>
              <a:rPr lang="en-US" dirty="0"/>
              <a:t>Areas of concern Q25 and Q26</a:t>
            </a:r>
          </a:p>
          <a:p>
            <a:r>
              <a:rPr lang="en-US" dirty="0"/>
              <a:t>Q25 – Will make use of “You said – We did” – circulate Student Staff Committee minutes to all students – highlight actions from class questionnaires</a:t>
            </a:r>
          </a:p>
          <a:p>
            <a:r>
              <a:rPr lang="en-US" dirty="0"/>
              <a:t>Q26 – Relates to Student Union no idea why dropped so far.</a:t>
            </a:r>
          </a:p>
        </p:txBody>
      </p:sp>
      <p:sp>
        <p:nvSpPr>
          <p:cNvPr id="6" name="Rectangle 1">
            <a:extLst>
              <a:ext uri="{FF2B5EF4-FFF2-40B4-BE49-F238E27FC236}">
                <a16:creationId xmlns:a16="http://schemas.microsoft.com/office/drawing/2014/main" id="{8BB672F7-427D-534A-BFAC-09557EB18392}"/>
              </a:ext>
            </a:extLst>
          </p:cNvPr>
          <p:cNvSpPr>
            <a:spLocks noChangeArrowheads="1"/>
          </p:cNvSpPr>
          <p:nvPr/>
        </p:nvSpPr>
        <p:spPr bwMode="auto">
          <a:xfrm>
            <a:off x="4889500" y="11226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DFD019FD-5319-7242-9230-0561B1D55B34}"/>
              </a:ext>
            </a:extLst>
          </p:cNvPr>
          <p:cNvGraphicFramePr>
            <a:graphicFrameLocks noGrp="1"/>
          </p:cNvGraphicFramePr>
          <p:nvPr/>
        </p:nvGraphicFramePr>
        <p:xfrm>
          <a:off x="3255666" y="993913"/>
          <a:ext cx="5687364" cy="1828800"/>
        </p:xfrm>
        <a:graphic>
          <a:graphicData uri="http://schemas.openxmlformats.org/drawingml/2006/table">
            <a:tbl>
              <a:tblPr firstRow="1" firstCol="1" bandRow="1">
                <a:tableStyleId>{5C22544A-7EE6-4342-B048-85BDC9FD1C3A}</a:tableStyleId>
              </a:tblPr>
              <a:tblGrid>
                <a:gridCol w="947894">
                  <a:extLst>
                    <a:ext uri="{9D8B030D-6E8A-4147-A177-3AD203B41FA5}">
                      <a16:colId xmlns:a16="http://schemas.microsoft.com/office/drawing/2014/main" val="1324506855"/>
                    </a:ext>
                  </a:extLst>
                </a:gridCol>
                <a:gridCol w="947894">
                  <a:extLst>
                    <a:ext uri="{9D8B030D-6E8A-4147-A177-3AD203B41FA5}">
                      <a16:colId xmlns:a16="http://schemas.microsoft.com/office/drawing/2014/main" val="210614240"/>
                    </a:ext>
                  </a:extLst>
                </a:gridCol>
                <a:gridCol w="947894">
                  <a:extLst>
                    <a:ext uri="{9D8B030D-6E8A-4147-A177-3AD203B41FA5}">
                      <a16:colId xmlns:a16="http://schemas.microsoft.com/office/drawing/2014/main" val="2027257234"/>
                    </a:ext>
                  </a:extLst>
                </a:gridCol>
                <a:gridCol w="947894">
                  <a:extLst>
                    <a:ext uri="{9D8B030D-6E8A-4147-A177-3AD203B41FA5}">
                      <a16:colId xmlns:a16="http://schemas.microsoft.com/office/drawing/2014/main" val="662053073"/>
                    </a:ext>
                  </a:extLst>
                </a:gridCol>
                <a:gridCol w="947894">
                  <a:extLst>
                    <a:ext uri="{9D8B030D-6E8A-4147-A177-3AD203B41FA5}">
                      <a16:colId xmlns:a16="http://schemas.microsoft.com/office/drawing/2014/main" val="2283467380"/>
                    </a:ext>
                  </a:extLst>
                </a:gridCol>
                <a:gridCol w="947894">
                  <a:extLst>
                    <a:ext uri="{9D8B030D-6E8A-4147-A177-3AD203B41FA5}">
                      <a16:colId xmlns:a16="http://schemas.microsoft.com/office/drawing/2014/main" val="1790339844"/>
                    </a:ext>
                  </a:extLst>
                </a:gridCol>
              </a:tblGrid>
              <a:tr h="203200">
                <a:tc>
                  <a:txBody>
                    <a:bodyPr/>
                    <a:lstStyle/>
                    <a:p>
                      <a:pPr algn="ctr">
                        <a:spcAft>
                          <a:spcPts val="0"/>
                        </a:spcAft>
                      </a:pPr>
                      <a:r>
                        <a:rPr lang="en-GB" sz="2400">
                          <a:effectLst/>
                          <a:latin typeface="Arial" panose="020B0604020202020204" pitchFamily="34" charset="0"/>
                          <a:cs typeface="Arial" panose="020B0604020202020204" pitchFamily="34" charset="0"/>
                        </a:rPr>
                        <a:t> </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Ave</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Q23</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Q24</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Q25</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Q26</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65985495"/>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2017</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83</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83</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83</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85</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82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255905123"/>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74</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93</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87</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72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42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363932028"/>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2017</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Qr4</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215868914"/>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Qr2</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Qr1</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Qr3</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664547612"/>
                  </a:ext>
                </a:extLst>
              </a:tr>
            </a:tbl>
          </a:graphicData>
        </a:graphic>
      </p:graphicFrame>
    </p:spTree>
    <p:extLst>
      <p:ext uri="{BB962C8B-B14F-4D97-AF65-F5344CB8AC3E}">
        <p14:creationId xmlns:p14="http://schemas.microsoft.com/office/powerpoint/2010/main" val="299082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6C74-1358-B747-9C64-13554D599E2E}"/>
              </a:ext>
            </a:extLst>
          </p:cNvPr>
          <p:cNvSpPr>
            <a:spLocks noGrp="1"/>
          </p:cNvSpPr>
          <p:nvPr>
            <p:ph type="title"/>
          </p:nvPr>
        </p:nvSpPr>
        <p:spPr/>
        <p:txBody>
          <a:bodyPr/>
          <a:lstStyle/>
          <a:p>
            <a:r>
              <a:rPr lang="en-US" dirty="0"/>
              <a:t>University and Faculty Requested Actions</a:t>
            </a:r>
          </a:p>
        </p:txBody>
      </p:sp>
      <p:sp>
        <p:nvSpPr>
          <p:cNvPr id="3" name="Content Placeholder 2">
            <a:extLst>
              <a:ext uri="{FF2B5EF4-FFF2-40B4-BE49-F238E27FC236}">
                <a16:creationId xmlns:a16="http://schemas.microsoft.com/office/drawing/2014/main" id="{2DEBE96D-C4D9-9E4E-98CE-5518D9F53E9B}"/>
              </a:ext>
            </a:extLst>
          </p:cNvPr>
          <p:cNvSpPr>
            <a:spLocks noGrp="1"/>
          </p:cNvSpPr>
          <p:nvPr>
            <p:ph idx="1"/>
          </p:nvPr>
        </p:nvSpPr>
        <p:spPr>
          <a:xfrm>
            <a:off x="0" y="1113290"/>
            <a:ext cx="12192000" cy="5538719"/>
          </a:xfrm>
        </p:spPr>
        <p:txBody>
          <a:bodyPr>
            <a:normAutofit/>
          </a:bodyPr>
          <a:lstStyle/>
          <a:p>
            <a:r>
              <a:rPr lang="en-US" dirty="0"/>
              <a:t>Faculty have requested that Department interviews each final year student</a:t>
            </a:r>
          </a:p>
          <a:p>
            <a:pPr lvl="1"/>
            <a:r>
              <a:rPr lang="en-US" dirty="0"/>
              <a:t>Will find effective way of doing this</a:t>
            </a:r>
          </a:p>
          <a:p>
            <a:pPr lvl="1"/>
            <a:endParaRPr lang="en-US" dirty="0"/>
          </a:p>
          <a:p>
            <a:r>
              <a:rPr lang="en-US" dirty="0"/>
              <a:t>University have requested that staff include NSS objective in ADR</a:t>
            </a:r>
          </a:p>
          <a:p>
            <a:pPr lvl="1"/>
            <a:r>
              <a:rPr lang="en-US" dirty="0"/>
              <a:t>Do not want you to concentrate on areas where we do well</a:t>
            </a:r>
          </a:p>
          <a:p>
            <a:pPr lvl="1"/>
            <a:r>
              <a:rPr lang="en-US" dirty="0"/>
              <a:t>Pointless to say ”In relationship to NSS question Q1 I will teach with enthusiasm”</a:t>
            </a:r>
          </a:p>
          <a:p>
            <a:pPr lvl="1"/>
            <a:endParaRPr lang="en-US" dirty="0"/>
          </a:p>
          <a:p>
            <a:r>
              <a:rPr lang="en-US" dirty="0"/>
              <a:t>Have agreed some NSS objectives with Faculty</a:t>
            </a:r>
          </a:p>
          <a:p>
            <a:pPr lvl="1"/>
            <a:r>
              <a:rPr lang="en-US" dirty="0"/>
              <a:t>Need to be customized to your teaching </a:t>
            </a:r>
            <a:r>
              <a:rPr lang="en-US" dirty="0" err="1"/>
              <a:t>i.e</a:t>
            </a:r>
            <a:r>
              <a:rPr lang="en-US" dirty="0"/>
              <a:t> identify class you are teaching in objective </a:t>
            </a:r>
          </a:p>
        </p:txBody>
      </p:sp>
      <p:sp>
        <p:nvSpPr>
          <p:cNvPr id="6" name="Rectangle 1">
            <a:extLst>
              <a:ext uri="{FF2B5EF4-FFF2-40B4-BE49-F238E27FC236}">
                <a16:creationId xmlns:a16="http://schemas.microsoft.com/office/drawing/2014/main" id="{8BB672F7-427D-534A-BFAC-09557EB18392}"/>
              </a:ext>
            </a:extLst>
          </p:cNvPr>
          <p:cNvSpPr>
            <a:spLocks noChangeArrowheads="1"/>
          </p:cNvSpPr>
          <p:nvPr/>
        </p:nvSpPr>
        <p:spPr bwMode="auto">
          <a:xfrm>
            <a:off x="4889500" y="11226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2286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6C74-1358-B747-9C64-13554D599E2E}"/>
              </a:ext>
            </a:extLst>
          </p:cNvPr>
          <p:cNvSpPr>
            <a:spLocks noGrp="1"/>
          </p:cNvSpPr>
          <p:nvPr>
            <p:ph type="title"/>
          </p:nvPr>
        </p:nvSpPr>
        <p:spPr/>
        <p:txBody>
          <a:bodyPr/>
          <a:lstStyle/>
          <a:p>
            <a:r>
              <a:rPr lang="en-US" dirty="0"/>
              <a:t>ADR Examples</a:t>
            </a:r>
          </a:p>
        </p:txBody>
      </p:sp>
      <p:sp>
        <p:nvSpPr>
          <p:cNvPr id="3" name="Content Placeholder 2">
            <a:extLst>
              <a:ext uri="{FF2B5EF4-FFF2-40B4-BE49-F238E27FC236}">
                <a16:creationId xmlns:a16="http://schemas.microsoft.com/office/drawing/2014/main" id="{2DEBE96D-C4D9-9E4E-98CE-5518D9F53E9B}"/>
              </a:ext>
            </a:extLst>
          </p:cNvPr>
          <p:cNvSpPr>
            <a:spLocks noGrp="1"/>
          </p:cNvSpPr>
          <p:nvPr>
            <p:ph idx="1"/>
          </p:nvPr>
        </p:nvSpPr>
        <p:spPr>
          <a:xfrm>
            <a:off x="0" y="795130"/>
            <a:ext cx="12192000" cy="6062870"/>
          </a:xfrm>
        </p:spPr>
        <p:txBody>
          <a:bodyPr>
            <a:normAutofit fontScale="62500" lnSpcReduction="20000"/>
          </a:bodyPr>
          <a:lstStyle/>
          <a:p>
            <a:pPr>
              <a:lnSpc>
                <a:spcPct val="170000"/>
              </a:lnSpc>
            </a:pPr>
            <a:r>
              <a:rPr lang="en-US" sz="3800" dirty="0"/>
              <a:t>Examples which have been agreed by Faculty </a:t>
            </a:r>
          </a:p>
          <a:p>
            <a:pPr>
              <a:lnSpc>
                <a:spcPct val="170000"/>
              </a:lnSpc>
            </a:pPr>
            <a:r>
              <a:rPr lang="en-GB" sz="3800" dirty="0"/>
              <a:t>Q5 My course has provided me with opportunities to explore ideas or concepts in depth</a:t>
            </a:r>
          </a:p>
          <a:p>
            <a:pPr lvl="1">
              <a:lnSpc>
                <a:spcPct val="170000"/>
              </a:lnSpc>
            </a:pPr>
            <a:r>
              <a:rPr lang="en-GB" sz="2900" dirty="0"/>
              <a:t>ADR - To address the following NSS question "My course has provided me with opportunities to explore ideas or concepts in depth” I will include an element of continuous assessment, </a:t>
            </a:r>
            <a:r>
              <a:rPr lang="en-GB" sz="2900" i="1" dirty="0"/>
              <a:t>nature of assessment</a:t>
            </a:r>
            <a:r>
              <a:rPr lang="en-GB" sz="2900" dirty="0"/>
              <a:t>, in the class PH XXX that will allow students to tackle a given problem in depth. I will also flag to my project students that the project is an opportunity for them to explore ideas and concepts</a:t>
            </a:r>
          </a:p>
          <a:p>
            <a:pPr>
              <a:lnSpc>
                <a:spcPct val="170000"/>
              </a:lnSpc>
            </a:pPr>
            <a:r>
              <a:rPr lang="en-GB" sz="3800" dirty="0"/>
              <a:t>Q6 My course has provided me with opportunities to bring information and ideas together from different topics</a:t>
            </a:r>
          </a:p>
          <a:p>
            <a:pPr lvl="1">
              <a:lnSpc>
                <a:spcPct val="170000"/>
              </a:lnSpc>
            </a:pPr>
            <a:r>
              <a:rPr lang="en-GB" sz="3200" dirty="0"/>
              <a:t>ADR - To address the following NSS question "My course has provided me with opportunities to bring information and ideas together from different topics” I will, where appropriate, make reference to material delivered in earlier years in my teaching.</a:t>
            </a:r>
          </a:p>
        </p:txBody>
      </p:sp>
      <p:sp>
        <p:nvSpPr>
          <p:cNvPr id="6" name="Rectangle 1">
            <a:extLst>
              <a:ext uri="{FF2B5EF4-FFF2-40B4-BE49-F238E27FC236}">
                <a16:creationId xmlns:a16="http://schemas.microsoft.com/office/drawing/2014/main" id="{8BB672F7-427D-534A-BFAC-09557EB18392}"/>
              </a:ext>
            </a:extLst>
          </p:cNvPr>
          <p:cNvSpPr>
            <a:spLocks noChangeArrowheads="1"/>
          </p:cNvSpPr>
          <p:nvPr/>
        </p:nvSpPr>
        <p:spPr bwMode="auto">
          <a:xfrm>
            <a:off x="4889500" y="11226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83731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6C74-1358-B747-9C64-13554D599E2E}"/>
              </a:ext>
            </a:extLst>
          </p:cNvPr>
          <p:cNvSpPr>
            <a:spLocks noGrp="1"/>
          </p:cNvSpPr>
          <p:nvPr>
            <p:ph type="title"/>
          </p:nvPr>
        </p:nvSpPr>
        <p:spPr/>
        <p:txBody>
          <a:bodyPr/>
          <a:lstStyle/>
          <a:p>
            <a:r>
              <a:rPr lang="en-US" dirty="0"/>
              <a:t>ADR Examples</a:t>
            </a:r>
          </a:p>
        </p:txBody>
      </p:sp>
      <p:sp>
        <p:nvSpPr>
          <p:cNvPr id="3" name="Content Placeholder 2">
            <a:extLst>
              <a:ext uri="{FF2B5EF4-FFF2-40B4-BE49-F238E27FC236}">
                <a16:creationId xmlns:a16="http://schemas.microsoft.com/office/drawing/2014/main" id="{2DEBE96D-C4D9-9E4E-98CE-5518D9F53E9B}"/>
              </a:ext>
            </a:extLst>
          </p:cNvPr>
          <p:cNvSpPr>
            <a:spLocks noGrp="1"/>
          </p:cNvSpPr>
          <p:nvPr>
            <p:ph idx="1"/>
          </p:nvPr>
        </p:nvSpPr>
        <p:spPr>
          <a:xfrm>
            <a:off x="0" y="1113290"/>
            <a:ext cx="12192000" cy="5538719"/>
          </a:xfrm>
        </p:spPr>
        <p:txBody>
          <a:bodyPr>
            <a:normAutofit fontScale="92500"/>
          </a:bodyPr>
          <a:lstStyle/>
          <a:p>
            <a:pPr>
              <a:lnSpc>
                <a:spcPct val="170000"/>
              </a:lnSpc>
            </a:pPr>
            <a:r>
              <a:rPr lang="en-US" sz="3400" dirty="0"/>
              <a:t>Ex</a:t>
            </a:r>
            <a:r>
              <a:rPr lang="en-US" sz="2800" dirty="0"/>
              <a:t>amples which have been agreed by Faculty </a:t>
            </a:r>
          </a:p>
          <a:p>
            <a:pPr>
              <a:lnSpc>
                <a:spcPct val="170000"/>
              </a:lnSpc>
            </a:pPr>
            <a:r>
              <a:rPr lang="en-GB" sz="2800" dirty="0"/>
              <a:t>Q21 I feel part of a community of staff and students </a:t>
            </a:r>
            <a:r>
              <a:rPr lang="en-GB" sz="4400" dirty="0"/>
              <a:t> </a:t>
            </a:r>
          </a:p>
          <a:p>
            <a:pPr lvl="1">
              <a:lnSpc>
                <a:spcPct val="170000"/>
              </a:lnSpc>
            </a:pPr>
            <a:r>
              <a:rPr lang="en-GB" sz="2200" dirty="0"/>
              <a:t>ADR - I will participate / offer  / lead in at least one student - staff organised event each semester. </a:t>
            </a:r>
          </a:p>
          <a:p>
            <a:pPr>
              <a:lnSpc>
                <a:spcPct val="170000"/>
              </a:lnSpc>
            </a:pPr>
            <a:r>
              <a:rPr lang="en-GB" sz="2600" dirty="0"/>
              <a:t>Q22 I have had the right opportunities to work with other students as part of my course.</a:t>
            </a:r>
          </a:p>
          <a:p>
            <a:pPr lvl="1">
              <a:lnSpc>
                <a:spcPct val="170000"/>
              </a:lnSpc>
            </a:pPr>
            <a:r>
              <a:rPr lang="en-GB" sz="2200" dirty="0"/>
              <a:t>ADR – For my class PH XXX, I will develop elements of continuous assessment , </a:t>
            </a:r>
            <a:r>
              <a:rPr lang="en-GB" sz="2200" i="1" dirty="0"/>
              <a:t>nature of assessment</a:t>
            </a:r>
            <a:r>
              <a:rPr lang="en-GB" sz="2200" dirty="0"/>
              <a:t>,  that will allow the students to work together</a:t>
            </a:r>
          </a:p>
        </p:txBody>
      </p:sp>
      <p:sp>
        <p:nvSpPr>
          <p:cNvPr id="6" name="Rectangle 1">
            <a:extLst>
              <a:ext uri="{FF2B5EF4-FFF2-40B4-BE49-F238E27FC236}">
                <a16:creationId xmlns:a16="http://schemas.microsoft.com/office/drawing/2014/main" id="{8BB672F7-427D-534A-BFAC-09557EB18392}"/>
              </a:ext>
            </a:extLst>
          </p:cNvPr>
          <p:cNvSpPr>
            <a:spLocks noChangeArrowheads="1"/>
          </p:cNvSpPr>
          <p:nvPr/>
        </p:nvSpPr>
        <p:spPr bwMode="auto">
          <a:xfrm>
            <a:off x="4889500" y="11226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323176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6C74-1358-B747-9C64-13554D599E2E}"/>
              </a:ext>
            </a:extLst>
          </p:cNvPr>
          <p:cNvSpPr>
            <a:spLocks noGrp="1"/>
          </p:cNvSpPr>
          <p:nvPr>
            <p:ph type="title"/>
          </p:nvPr>
        </p:nvSpPr>
        <p:spPr/>
        <p:txBody>
          <a:bodyPr/>
          <a:lstStyle/>
          <a:p>
            <a:r>
              <a:rPr lang="en-US" dirty="0"/>
              <a:t>ADR Deadlines</a:t>
            </a:r>
          </a:p>
        </p:txBody>
      </p:sp>
      <p:sp>
        <p:nvSpPr>
          <p:cNvPr id="3" name="Content Placeholder 2">
            <a:extLst>
              <a:ext uri="{FF2B5EF4-FFF2-40B4-BE49-F238E27FC236}">
                <a16:creationId xmlns:a16="http://schemas.microsoft.com/office/drawing/2014/main" id="{2DEBE96D-C4D9-9E4E-98CE-5518D9F53E9B}"/>
              </a:ext>
            </a:extLst>
          </p:cNvPr>
          <p:cNvSpPr>
            <a:spLocks noGrp="1"/>
          </p:cNvSpPr>
          <p:nvPr>
            <p:ph idx="1"/>
          </p:nvPr>
        </p:nvSpPr>
        <p:spPr>
          <a:xfrm>
            <a:off x="0" y="1113290"/>
            <a:ext cx="12192000" cy="5538719"/>
          </a:xfrm>
        </p:spPr>
        <p:txBody>
          <a:bodyPr>
            <a:normAutofit/>
          </a:bodyPr>
          <a:lstStyle/>
          <a:p>
            <a:pPr>
              <a:lnSpc>
                <a:spcPct val="170000"/>
              </a:lnSpc>
            </a:pPr>
            <a:r>
              <a:rPr lang="en-GB" dirty="0"/>
              <a:t>Your ADR objectives must be submitted to and agreed by your reviewer by 7</a:t>
            </a:r>
            <a:r>
              <a:rPr lang="en-GB" baseline="30000" dirty="0"/>
              <a:t>th</a:t>
            </a:r>
            <a:r>
              <a:rPr lang="en-GB" dirty="0"/>
              <a:t> Sept</a:t>
            </a:r>
          </a:p>
          <a:p>
            <a:pPr>
              <a:lnSpc>
                <a:spcPct val="170000"/>
              </a:lnSpc>
            </a:pPr>
            <a:r>
              <a:rPr lang="en-GB" dirty="0"/>
              <a:t>These will be collated and then sent to the Faculty by 14</a:t>
            </a:r>
            <a:r>
              <a:rPr lang="en-GB" baseline="30000" dirty="0"/>
              <a:t>th</a:t>
            </a:r>
            <a:r>
              <a:rPr lang="en-GB" dirty="0"/>
              <a:t> Sept.</a:t>
            </a:r>
          </a:p>
          <a:p>
            <a:pPr>
              <a:lnSpc>
                <a:spcPct val="170000"/>
              </a:lnSpc>
            </a:pPr>
            <a:r>
              <a:rPr lang="en-GB" dirty="0"/>
              <a:t>As NSS results comes out after the 2018/19 ADR period the measurement will have to be “Successfully included group work” or something else that relates to your ADR objective.</a:t>
            </a:r>
          </a:p>
        </p:txBody>
      </p:sp>
      <p:sp>
        <p:nvSpPr>
          <p:cNvPr id="6" name="Rectangle 1">
            <a:extLst>
              <a:ext uri="{FF2B5EF4-FFF2-40B4-BE49-F238E27FC236}">
                <a16:creationId xmlns:a16="http://schemas.microsoft.com/office/drawing/2014/main" id="{8BB672F7-427D-534A-BFAC-09557EB18392}"/>
              </a:ext>
            </a:extLst>
          </p:cNvPr>
          <p:cNvSpPr>
            <a:spLocks noChangeArrowheads="1"/>
          </p:cNvSpPr>
          <p:nvPr/>
        </p:nvSpPr>
        <p:spPr bwMode="auto">
          <a:xfrm>
            <a:off x="4889500" y="11226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77288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6C74-1358-B747-9C64-13554D599E2E}"/>
              </a:ext>
            </a:extLst>
          </p:cNvPr>
          <p:cNvSpPr>
            <a:spLocks noGrp="1"/>
          </p:cNvSpPr>
          <p:nvPr>
            <p:ph type="title"/>
          </p:nvPr>
        </p:nvSpPr>
        <p:spPr/>
        <p:txBody>
          <a:bodyPr/>
          <a:lstStyle/>
          <a:p>
            <a:r>
              <a:rPr lang="en-US" dirty="0"/>
              <a:t>Summary of Performance</a:t>
            </a:r>
          </a:p>
        </p:txBody>
      </p:sp>
      <p:sp>
        <p:nvSpPr>
          <p:cNvPr id="3" name="Content Placeholder 2">
            <a:extLst>
              <a:ext uri="{FF2B5EF4-FFF2-40B4-BE49-F238E27FC236}">
                <a16:creationId xmlns:a16="http://schemas.microsoft.com/office/drawing/2014/main" id="{2DEBE96D-C4D9-9E4E-98CE-5518D9F53E9B}"/>
              </a:ext>
            </a:extLst>
          </p:cNvPr>
          <p:cNvSpPr>
            <a:spLocks noGrp="1"/>
          </p:cNvSpPr>
          <p:nvPr>
            <p:ph idx="1"/>
          </p:nvPr>
        </p:nvSpPr>
        <p:spPr>
          <a:xfrm>
            <a:off x="0" y="1091714"/>
            <a:ext cx="12192000" cy="5766286"/>
          </a:xfrm>
        </p:spPr>
        <p:txBody>
          <a:bodyPr>
            <a:normAutofit lnSpcReduction="10000"/>
          </a:bodyPr>
          <a:lstStyle/>
          <a:p>
            <a:r>
              <a:rPr lang="en-US" dirty="0"/>
              <a:t>Overall Satisfaction - 88.3 % (2017/18) </a:t>
            </a:r>
            <a:r>
              <a:rPr lang="en-US" dirty="0" err="1"/>
              <a:t>cf</a:t>
            </a:r>
            <a:r>
              <a:rPr lang="en-US" dirty="0"/>
              <a:t> 88.9 % (2016/17)</a:t>
            </a:r>
          </a:p>
          <a:p>
            <a:pPr lvl="1"/>
            <a:r>
              <a:rPr lang="en-US" dirty="0"/>
              <a:t>Change is </a:t>
            </a:r>
            <a:r>
              <a:rPr lang="en-US"/>
              <a:t>statistically irrelevant: 1 </a:t>
            </a:r>
            <a:r>
              <a:rPr lang="en-US" dirty="0"/>
              <a:t>student unhappy, 2 neutral. Last year 2 unhappy and 1 neutral.</a:t>
            </a:r>
          </a:p>
          <a:p>
            <a:pPr lvl="1"/>
            <a:r>
              <a:rPr lang="en-US" dirty="0"/>
              <a:t>Slightly smaller sample size this year (32 / 54 in 2018 against 39 / 59 in 2017)</a:t>
            </a:r>
          </a:p>
          <a:p>
            <a:pPr lvl="1"/>
            <a:endParaRPr lang="en-US" dirty="0"/>
          </a:p>
          <a:p>
            <a:r>
              <a:rPr lang="en-US" dirty="0"/>
              <a:t>Overall responses to questions – 84.1 % (2017/18) </a:t>
            </a:r>
            <a:r>
              <a:rPr lang="en-US" dirty="0" err="1"/>
              <a:t>cf</a:t>
            </a:r>
            <a:r>
              <a:rPr lang="en-US" dirty="0"/>
              <a:t> 88.3 % (2016/17) </a:t>
            </a:r>
          </a:p>
          <a:p>
            <a:pPr lvl="1"/>
            <a:r>
              <a:rPr lang="en-US" dirty="0"/>
              <a:t>Drop down to significant changes in responses to 3 questions</a:t>
            </a:r>
          </a:p>
          <a:p>
            <a:pPr lvl="1"/>
            <a:endParaRPr lang="en-US" dirty="0"/>
          </a:p>
          <a:p>
            <a:r>
              <a:rPr lang="en-US" dirty="0"/>
              <a:t>Rankings</a:t>
            </a:r>
          </a:p>
          <a:p>
            <a:pPr lvl="1"/>
            <a:r>
              <a:rPr lang="en-US" dirty="0"/>
              <a:t>1</a:t>
            </a:r>
            <a:r>
              <a:rPr lang="en-US" baseline="30000" dirty="0"/>
              <a:t>st</a:t>
            </a:r>
            <a:r>
              <a:rPr lang="en-US" dirty="0"/>
              <a:t> in Faculty</a:t>
            </a:r>
          </a:p>
          <a:p>
            <a:pPr lvl="1"/>
            <a:r>
              <a:rPr lang="en-US" dirty="0"/>
              <a:t>3</a:t>
            </a:r>
            <a:r>
              <a:rPr lang="en-US" baseline="30000" dirty="0"/>
              <a:t>rd</a:t>
            </a:r>
            <a:r>
              <a:rPr lang="en-US" dirty="0"/>
              <a:t> in University on Overall responses, 6</a:t>
            </a:r>
            <a:r>
              <a:rPr lang="en-US" baseline="30000" dirty="0"/>
              <a:t>th</a:t>
            </a:r>
            <a:r>
              <a:rPr lang="en-US" dirty="0"/>
              <a:t> on Satisfaction</a:t>
            </a:r>
          </a:p>
          <a:p>
            <a:pPr lvl="1"/>
            <a:r>
              <a:rPr lang="en-US" dirty="0"/>
              <a:t>4</a:t>
            </a:r>
            <a:r>
              <a:rPr lang="en-US" baseline="30000" dirty="0"/>
              <a:t>th</a:t>
            </a:r>
            <a:r>
              <a:rPr lang="en-US" dirty="0"/>
              <a:t> in Scotland (St Andrews, Heriot Watt and Dundee (averaged over 2 years) above us)</a:t>
            </a:r>
          </a:p>
          <a:p>
            <a:pPr lvl="1"/>
            <a:r>
              <a:rPr lang="en-US" dirty="0"/>
              <a:t>14</a:t>
            </a:r>
            <a:r>
              <a:rPr lang="en-US" baseline="30000" dirty="0"/>
              <a:t>th</a:t>
            </a:r>
            <a:r>
              <a:rPr lang="en-US" dirty="0"/>
              <a:t> in UK (down from 8</a:t>
            </a:r>
            <a:r>
              <a:rPr lang="en-US" baseline="30000" dirty="0"/>
              <a:t>th</a:t>
            </a:r>
            <a:r>
              <a:rPr lang="en-US" dirty="0"/>
              <a:t> last year)</a:t>
            </a:r>
          </a:p>
          <a:p>
            <a:endParaRPr lang="en-US" dirty="0"/>
          </a:p>
          <a:p>
            <a:r>
              <a:rPr lang="en-US" dirty="0"/>
              <a:t>Heat Maps – compare performance across sector in subject</a:t>
            </a:r>
          </a:p>
          <a:p>
            <a:pPr lvl="1"/>
            <a:r>
              <a:rPr lang="en-US" dirty="0"/>
              <a:t>17/18 - 10 in 1</a:t>
            </a:r>
            <a:r>
              <a:rPr lang="en-US" baseline="30000" dirty="0"/>
              <a:t>st</a:t>
            </a:r>
            <a:r>
              <a:rPr lang="en-US" dirty="0"/>
              <a:t>, 11 in 2</a:t>
            </a:r>
            <a:r>
              <a:rPr lang="en-US" baseline="30000" dirty="0"/>
              <a:t>nd</a:t>
            </a:r>
            <a:r>
              <a:rPr lang="en-US" dirty="0"/>
              <a:t>, 3 in 3</a:t>
            </a:r>
            <a:r>
              <a:rPr lang="en-US" baseline="30000" dirty="0"/>
              <a:t>rd</a:t>
            </a:r>
            <a:r>
              <a:rPr lang="en-US" dirty="0"/>
              <a:t> and 3 in 4</a:t>
            </a:r>
            <a:r>
              <a:rPr lang="en-US" baseline="30000" dirty="0"/>
              <a:t>th</a:t>
            </a:r>
            <a:r>
              <a:rPr lang="en-US" dirty="0"/>
              <a:t> quartile </a:t>
            </a:r>
          </a:p>
          <a:p>
            <a:pPr lvl="1"/>
            <a:r>
              <a:rPr lang="en-US" dirty="0"/>
              <a:t>16/17 - 12 in 1</a:t>
            </a:r>
            <a:r>
              <a:rPr lang="en-US" baseline="30000" dirty="0"/>
              <a:t>st</a:t>
            </a:r>
            <a:r>
              <a:rPr lang="en-US" dirty="0"/>
              <a:t>, 9 in 2</a:t>
            </a:r>
            <a:r>
              <a:rPr lang="en-US" baseline="30000" dirty="0"/>
              <a:t>nd</a:t>
            </a:r>
            <a:r>
              <a:rPr lang="en-US" dirty="0"/>
              <a:t>, 5 in 3</a:t>
            </a:r>
            <a:r>
              <a:rPr lang="en-US" baseline="30000" dirty="0"/>
              <a:t>rd</a:t>
            </a:r>
            <a:r>
              <a:rPr lang="en-US" dirty="0"/>
              <a:t> and 1 in 4</a:t>
            </a:r>
            <a:r>
              <a:rPr lang="en-US" baseline="30000" dirty="0"/>
              <a:t>th</a:t>
            </a:r>
            <a:r>
              <a:rPr lang="en-US" dirty="0"/>
              <a:t> quartile</a:t>
            </a:r>
          </a:p>
          <a:p>
            <a:pPr lvl="1"/>
            <a:endParaRPr lang="en-US" dirty="0"/>
          </a:p>
        </p:txBody>
      </p:sp>
    </p:spTree>
    <p:extLst>
      <p:ext uri="{BB962C8B-B14F-4D97-AF65-F5344CB8AC3E}">
        <p14:creationId xmlns:p14="http://schemas.microsoft.com/office/powerpoint/2010/main" val="785604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6C74-1358-B747-9C64-13554D599E2E}"/>
              </a:ext>
            </a:extLst>
          </p:cNvPr>
          <p:cNvSpPr>
            <a:spLocks noGrp="1"/>
          </p:cNvSpPr>
          <p:nvPr>
            <p:ph type="title"/>
          </p:nvPr>
        </p:nvSpPr>
        <p:spPr/>
        <p:txBody>
          <a:bodyPr/>
          <a:lstStyle/>
          <a:p>
            <a:r>
              <a:rPr lang="en-US" dirty="0"/>
              <a:t>Question Grouping 1: The teaching on my course</a:t>
            </a:r>
          </a:p>
        </p:txBody>
      </p:sp>
      <p:sp>
        <p:nvSpPr>
          <p:cNvPr id="3" name="Content Placeholder 2">
            <a:extLst>
              <a:ext uri="{FF2B5EF4-FFF2-40B4-BE49-F238E27FC236}">
                <a16:creationId xmlns:a16="http://schemas.microsoft.com/office/drawing/2014/main" id="{2DEBE96D-C4D9-9E4E-98CE-5518D9F53E9B}"/>
              </a:ext>
            </a:extLst>
          </p:cNvPr>
          <p:cNvSpPr>
            <a:spLocks noGrp="1"/>
          </p:cNvSpPr>
          <p:nvPr>
            <p:ph idx="1"/>
          </p:nvPr>
        </p:nvSpPr>
        <p:spPr>
          <a:xfrm>
            <a:off x="0" y="1233488"/>
            <a:ext cx="10515600" cy="5032375"/>
          </a:xfrm>
        </p:spPr>
        <p:txBody>
          <a:bodyPr/>
          <a:lstStyle/>
          <a:p>
            <a:endParaRPr lang="en-US" dirty="0"/>
          </a:p>
          <a:p>
            <a:endParaRPr lang="en-US" dirty="0"/>
          </a:p>
          <a:p>
            <a:endParaRPr lang="en-US" dirty="0"/>
          </a:p>
          <a:p>
            <a:pPr lvl="1"/>
            <a:endParaRPr lang="en-US" dirty="0"/>
          </a:p>
          <a:p>
            <a:pPr lvl="1"/>
            <a:endParaRPr lang="en-US" dirty="0"/>
          </a:p>
          <a:p>
            <a:r>
              <a:rPr lang="en-US" dirty="0"/>
              <a:t>Area of concern is Q4</a:t>
            </a:r>
          </a:p>
          <a:p>
            <a:pPr lvl="1"/>
            <a:r>
              <a:rPr lang="en-US" dirty="0"/>
              <a:t>Dept will meet with last year’s students to explore this.</a:t>
            </a:r>
          </a:p>
          <a:p>
            <a:pPr lvl="1"/>
            <a:r>
              <a:rPr lang="en-US" dirty="0"/>
              <a:t>Will alter Class Questionnaire to bring this into focus</a:t>
            </a:r>
          </a:p>
          <a:p>
            <a:pPr lvl="1"/>
            <a:r>
              <a:rPr lang="en-US" dirty="0"/>
              <a:t>May improve if we alter feedback we give – explain later.</a:t>
            </a:r>
          </a:p>
          <a:p>
            <a:r>
              <a:rPr lang="en-US" dirty="0"/>
              <a:t>Otherwise keep on doing what you are doing when teaching. It seems to be working – scores consistent with trend from previous years.</a:t>
            </a:r>
          </a:p>
          <a:p>
            <a:pPr lvl="1"/>
            <a:endParaRPr lang="en-US" dirty="0"/>
          </a:p>
        </p:txBody>
      </p:sp>
      <p:graphicFrame>
        <p:nvGraphicFramePr>
          <p:cNvPr id="4" name="Table 3">
            <a:extLst>
              <a:ext uri="{FF2B5EF4-FFF2-40B4-BE49-F238E27FC236}">
                <a16:creationId xmlns:a16="http://schemas.microsoft.com/office/drawing/2014/main" id="{345EBE7A-E6B5-D84D-BB5D-F6617E83A7E7}"/>
              </a:ext>
            </a:extLst>
          </p:cNvPr>
          <p:cNvGraphicFramePr>
            <a:graphicFrameLocks noGrp="1"/>
          </p:cNvGraphicFramePr>
          <p:nvPr>
            <p:extLst>
              <p:ext uri="{D42A27DB-BD31-4B8C-83A1-F6EECF244321}">
                <p14:modId xmlns:p14="http://schemas.microsoft.com/office/powerpoint/2010/main" val="3591765445"/>
              </p:ext>
            </p:extLst>
          </p:nvPr>
        </p:nvGraphicFramePr>
        <p:xfrm>
          <a:off x="3853068" y="1403116"/>
          <a:ext cx="4476348" cy="1524000"/>
        </p:xfrm>
        <a:graphic>
          <a:graphicData uri="http://schemas.openxmlformats.org/drawingml/2006/table">
            <a:tbl>
              <a:tblPr firstRow="1" firstCol="1" bandRow="1">
                <a:tableStyleId>{5C22544A-7EE6-4342-B048-85BDC9FD1C3A}</a:tableStyleId>
              </a:tblPr>
              <a:tblGrid>
                <a:gridCol w="746058">
                  <a:extLst>
                    <a:ext uri="{9D8B030D-6E8A-4147-A177-3AD203B41FA5}">
                      <a16:colId xmlns:a16="http://schemas.microsoft.com/office/drawing/2014/main" val="3005655694"/>
                    </a:ext>
                  </a:extLst>
                </a:gridCol>
                <a:gridCol w="746058">
                  <a:extLst>
                    <a:ext uri="{9D8B030D-6E8A-4147-A177-3AD203B41FA5}">
                      <a16:colId xmlns:a16="http://schemas.microsoft.com/office/drawing/2014/main" val="1755729055"/>
                    </a:ext>
                  </a:extLst>
                </a:gridCol>
                <a:gridCol w="746058">
                  <a:extLst>
                    <a:ext uri="{9D8B030D-6E8A-4147-A177-3AD203B41FA5}">
                      <a16:colId xmlns:a16="http://schemas.microsoft.com/office/drawing/2014/main" val="2685430467"/>
                    </a:ext>
                  </a:extLst>
                </a:gridCol>
                <a:gridCol w="746058">
                  <a:extLst>
                    <a:ext uri="{9D8B030D-6E8A-4147-A177-3AD203B41FA5}">
                      <a16:colId xmlns:a16="http://schemas.microsoft.com/office/drawing/2014/main" val="3913246587"/>
                    </a:ext>
                  </a:extLst>
                </a:gridCol>
                <a:gridCol w="746058">
                  <a:extLst>
                    <a:ext uri="{9D8B030D-6E8A-4147-A177-3AD203B41FA5}">
                      <a16:colId xmlns:a16="http://schemas.microsoft.com/office/drawing/2014/main" val="2127259535"/>
                    </a:ext>
                  </a:extLst>
                </a:gridCol>
                <a:gridCol w="746058">
                  <a:extLst>
                    <a:ext uri="{9D8B030D-6E8A-4147-A177-3AD203B41FA5}">
                      <a16:colId xmlns:a16="http://schemas.microsoft.com/office/drawing/2014/main" val="646553411"/>
                    </a:ext>
                  </a:extLst>
                </a:gridCol>
              </a:tblGrid>
              <a:tr h="203200">
                <a:tc>
                  <a:txBody>
                    <a:bodyPr/>
                    <a:lstStyle/>
                    <a:p>
                      <a:pPr algn="ctr">
                        <a:spcAft>
                          <a:spcPts val="0"/>
                        </a:spcAft>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Ave</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Q1</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Q2</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Q3</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Q4</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030926172"/>
                  </a:ext>
                </a:extLst>
              </a:tr>
              <a:tr h="203200">
                <a:tc>
                  <a:txBody>
                    <a:bodyPr/>
                    <a:lstStyle/>
                    <a:p>
                      <a:pPr algn="ctr">
                        <a:spcAft>
                          <a:spcPts val="0"/>
                        </a:spcAft>
                      </a:pPr>
                      <a:r>
                        <a:rPr lang="en-GB" sz="2000">
                          <a:effectLst/>
                        </a:rPr>
                        <a:t>2017</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92</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93</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90</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97</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86</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128214687"/>
                  </a:ext>
                </a:extLst>
              </a:tr>
              <a:tr h="203200">
                <a:tc>
                  <a:txBody>
                    <a:bodyPr/>
                    <a:lstStyle/>
                    <a:p>
                      <a:pPr algn="ctr">
                        <a:spcAft>
                          <a:spcPts val="0"/>
                        </a:spcAft>
                      </a:pPr>
                      <a:r>
                        <a:rPr lang="en-GB" sz="2000">
                          <a:effectLst/>
                        </a:rPr>
                        <a:t>2018</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90</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95</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88</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95</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82</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7144676"/>
                  </a:ext>
                </a:extLst>
              </a:tr>
              <a:tr h="203200">
                <a:tc>
                  <a:txBody>
                    <a:bodyPr/>
                    <a:lstStyle/>
                    <a:p>
                      <a:pPr algn="ctr">
                        <a:spcAft>
                          <a:spcPts val="0"/>
                        </a:spcAft>
                      </a:pPr>
                      <a:r>
                        <a:rPr lang="en-GB" sz="2000">
                          <a:effectLst/>
                        </a:rPr>
                        <a:t>2017</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Qr1</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Qr2</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Qr1</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Qr1</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Qr2</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194999886"/>
                  </a:ext>
                </a:extLst>
              </a:tr>
              <a:tr h="203200">
                <a:tc>
                  <a:txBody>
                    <a:bodyPr/>
                    <a:lstStyle/>
                    <a:p>
                      <a:pPr algn="ctr">
                        <a:spcAft>
                          <a:spcPts val="0"/>
                        </a:spcAft>
                      </a:pPr>
                      <a:r>
                        <a:rPr lang="en-GB" sz="2000">
                          <a:effectLst/>
                        </a:rPr>
                        <a:t>2018</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Qr2</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Qr1</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Qr1</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a:effectLst/>
                        </a:rPr>
                        <a:t>Qr2</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000" dirty="0">
                          <a:effectLst/>
                        </a:rPr>
                        <a:t>Qr3</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225122917"/>
                  </a:ext>
                </a:extLst>
              </a:tr>
            </a:tbl>
          </a:graphicData>
        </a:graphic>
      </p:graphicFrame>
    </p:spTree>
    <p:extLst>
      <p:ext uri="{BB962C8B-B14F-4D97-AF65-F5344CB8AC3E}">
        <p14:creationId xmlns:p14="http://schemas.microsoft.com/office/powerpoint/2010/main" val="1453330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6C74-1358-B747-9C64-13554D599E2E}"/>
              </a:ext>
            </a:extLst>
          </p:cNvPr>
          <p:cNvSpPr>
            <a:spLocks noGrp="1"/>
          </p:cNvSpPr>
          <p:nvPr>
            <p:ph type="title"/>
          </p:nvPr>
        </p:nvSpPr>
        <p:spPr/>
        <p:txBody>
          <a:bodyPr/>
          <a:lstStyle/>
          <a:p>
            <a:r>
              <a:rPr lang="en-US" dirty="0"/>
              <a:t>Question Grouping 2: Learning Opportunities</a:t>
            </a:r>
          </a:p>
        </p:txBody>
      </p:sp>
      <p:sp>
        <p:nvSpPr>
          <p:cNvPr id="3" name="Content Placeholder 2">
            <a:extLst>
              <a:ext uri="{FF2B5EF4-FFF2-40B4-BE49-F238E27FC236}">
                <a16:creationId xmlns:a16="http://schemas.microsoft.com/office/drawing/2014/main" id="{2DEBE96D-C4D9-9E4E-98CE-5518D9F53E9B}"/>
              </a:ext>
            </a:extLst>
          </p:cNvPr>
          <p:cNvSpPr>
            <a:spLocks noGrp="1"/>
          </p:cNvSpPr>
          <p:nvPr>
            <p:ph idx="1"/>
          </p:nvPr>
        </p:nvSpPr>
        <p:spPr>
          <a:xfrm>
            <a:off x="0" y="1113290"/>
            <a:ext cx="12192000" cy="5357848"/>
          </a:xfrm>
        </p:spPr>
        <p:txBody>
          <a:bodyPr>
            <a:normAutofit/>
          </a:bodyPr>
          <a:lstStyle/>
          <a:p>
            <a:pPr marL="0" indent="0">
              <a:buNone/>
            </a:pPr>
            <a:endParaRPr lang="en-US" dirty="0"/>
          </a:p>
          <a:p>
            <a:pPr lvl="1"/>
            <a:endParaRPr lang="en-US" dirty="0"/>
          </a:p>
          <a:p>
            <a:pPr lvl="1"/>
            <a:endParaRPr lang="en-US" dirty="0"/>
          </a:p>
          <a:p>
            <a:endParaRPr lang="en-US" dirty="0"/>
          </a:p>
          <a:p>
            <a:endParaRPr lang="en-US" dirty="0"/>
          </a:p>
          <a:p>
            <a:endParaRPr lang="en-US" dirty="0"/>
          </a:p>
          <a:p>
            <a:r>
              <a:rPr lang="en-US" dirty="0"/>
              <a:t>Areas of concern are Q5 and Q6 </a:t>
            </a:r>
          </a:p>
          <a:p>
            <a:r>
              <a:rPr lang="en-US" dirty="0"/>
              <a:t>Q5 – All project supervisors emphasize project is student’s opportunity to explore a topic in great detail, ensure that coursework goes beyond simply sticking numbers in equations – again emphasize chance to explore topic</a:t>
            </a:r>
          </a:p>
          <a:p>
            <a:r>
              <a:rPr lang="en-US" dirty="0"/>
              <a:t>Q6 – Make sure you reference previous year’s taught content</a:t>
            </a:r>
          </a:p>
          <a:p>
            <a:pPr lvl="1"/>
            <a:endParaRPr lang="en-US" dirty="0"/>
          </a:p>
          <a:p>
            <a:r>
              <a:rPr lang="en-US" dirty="0"/>
              <a:t>We will also discuss with previous year’s students</a:t>
            </a:r>
          </a:p>
          <a:p>
            <a:pPr lvl="1"/>
            <a:endParaRPr lang="en-US" dirty="0"/>
          </a:p>
        </p:txBody>
      </p:sp>
      <p:graphicFrame>
        <p:nvGraphicFramePr>
          <p:cNvPr id="5" name="Table 4">
            <a:extLst>
              <a:ext uri="{FF2B5EF4-FFF2-40B4-BE49-F238E27FC236}">
                <a16:creationId xmlns:a16="http://schemas.microsoft.com/office/drawing/2014/main" id="{4FE44C61-1D8E-E747-A7E9-2C4DAC3F4207}"/>
              </a:ext>
            </a:extLst>
          </p:cNvPr>
          <p:cNvGraphicFramePr>
            <a:graphicFrameLocks noGrp="1"/>
          </p:cNvGraphicFramePr>
          <p:nvPr>
            <p:extLst>
              <p:ext uri="{D42A27DB-BD31-4B8C-83A1-F6EECF244321}">
                <p14:modId xmlns:p14="http://schemas.microsoft.com/office/powerpoint/2010/main" val="4220901784"/>
              </p:ext>
            </p:extLst>
          </p:nvPr>
        </p:nvGraphicFramePr>
        <p:xfrm>
          <a:off x="3796195" y="1244086"/>
          <a:ext cx="4624150" cy="1828800"/>
        </p:xfrm>
        <a:graphic>
          <a:graphicData uri="http://schemas.openxmlformats.org/drawingml/2006/table">
            <a:tbl>
              <a:tblPr firstRow="1" firstCol="1" bandRow="1">
                <a:tableStyleId>{5C22544A-7EE6-4342-B048-85BDC9FD1C3A}</a:tableStyleId>
              </a:tblPr>
              <a:tblGrid>
                <a:gridCol w="924830">
                  <a:extLst>
                    <a:ext uri="{9D8B030D-6E8A-4147-A177-3AD203B41FA5}">
                      <a16:colId xmlns:a16="http://schemas.microsoft.com/office/drawing/2014/main" val="2733296179"/>
                    </a:ext>
                  </a:extLst>
                </a:gridCol>
                <a:gridCol w="924830">
                  <a:extLst>
                    <a:ext uri="{9D8B030D-6E8A-4147-A177-3AD203B41FA5}">
                      <a16:colId xmlns:a16="http://schemas.microsoft.com/office/drawing/2014/main" val="3673944374"/>
                    </a:ext>
                  </a:extLst>
                </a:gridCol>
                <a:gridCol w="924830">
                  <a:extLst>
                    <a:ext uri="{9D8B030D-6E8A-4147-A177-3AD203B41FA5}">
                      <a16:colId xmlns:a16="http://schemas.microsoft.com/office/drawing/2014/main" val="2268247409"/>
                    </a:ext>
                  </a:extLst>
                </a:gridCol>
                <a:gridCol w="924830">
                  <a:extLst>
                    <a:ext uri="{9D8B030D-6E8A-4147-A177-3AD203B41FA5}">
                      <a16:colId xmlns:a16="http://schemas.microsoft.com/office/drawing/2014/main" val="4149712943"/>
                    </a:ext>
                  </a:extLst>
                </a:gridCol>
                <a:gridCol w="924830">
                  <a:extLst>
                    <a:ext uri="{9D8B030D-6E8A-4147-A177-3AD203B41FA5}">
                      <a16:colId xmlns:a16="http://schemas.microsoft.com/office/drawing/2014/main" val="3747010200"/>
                    </a:ext>
                  </a:extLst>
                </a:gridCol>
              </a:tblGrid>
              <a:tr h="203200">
                <a:tc>
                  <a:txBody>
                    <a:bodyPr/>
                    <a:lstStyle/>
                    <a:p>
                      <a:pPr algn="ctr">
                        <a:spcAft>
                          <a:spcPts val="0"/>
                        </a:spcAft>
                      </a:pPr>
                      <a:r>
                        <a:rPr lang="en-GB" sz="2400" dirty="0">
                          <a:effectLst/>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Ave</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Q5</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Q6</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Q7</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879050132"/>
                  </a:ext>
                </a:extLst>
              </a:tr>
              <a:tr h="203200">
                <a:tc>
                  <a:txBody>
                    <a:bodyPr/>
                    <a:lstStyle/>
                    <a:p>
                      <a:pPr algn="ctr">
                        <a:spcAft>
                          <a:spcPts val="0"/>
                        </a:spcAft>
                      </a:pPr>
                      <a:r>
                        <a:rPr lang="en-GB" sz="2400">
                          <a:effectLst/>
                        </a:rPr>
                        <a:t>2017</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90</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96</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92</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82</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822479269"/>
                  </a:ext>
                </a:extLst>
              </a:tr>
              <a:tr h="203200">
                <a:tc>
                  <a:txBody>
                    <a:bodyPr/>
                    <a:lstStyle/>
                    <a:p>
                      <a:pPr algn="ctr">
                        <a:spcAft>
                          <a:spcPts val="0"/>
                        </a:spcAft>
                      </a:pPr>
                      <a:r>
                        <a:rPr lang="en-GB" sz="2400">
                          <a:effectLst/>
                        </a:rPr>
                        <a:t>2018</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79</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78</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72</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88</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015572228"/>
                  </a:ext>
                </a:extLst>
              </a:tr>
              <a:tr h="203200">
                <a:tc>
                  <a:txBody>
                    <a:bodyPr/>
                    <a:lstStyle/>
                    <a:p>
                      <a:pPr algn="ctr">
                        <a:spcAft>
                          <a:spcPts val="0"/>
                        </a:spcAft>
                      </a:pPr>
                      <a:r>
                        <a:rPr lang="en-GB" sz="2400">
                          <a:effectLst/>
                        </a:rPr>
                        <a:t>2017</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Qr1</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Qr1</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Qr1</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Qr2</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710187465"/>
                  </a:ext>
                </a:extLst>
              </a:tr>
              <a:tr h="203200">
                <a:tc>
                  <a:txBody>
                    <a:bodyPr/>
                    <a:lstStyle/>
                    <a:p>
                      <a:pPr algn="ctr">
                        <a:spcAft>
                          <a:spcPts val="0"/>
                        </a:spcAft>
                      </a:pPr>
                      <a:r>
                        <a:rPr lang="en-GB" sz="2400">
                          <a:effectLst/>
                        </a:rPr>
                        <a:t>2018</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Qr3</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Qr4</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a:effectLst/>
                        </a:rPr>
                        <a:t>Qr4</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spcAft>
                          <a:spcPts val="0"/>
                        </a:spcAft>
                      </a:pPr>
                      <a:r>
                        <a:rPr lang="en-GB" sz="2400" dirty="0">
                          <a:effectLst/>
                        </a:rPr>
                        <a:t>Qr1</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385431167"/>
                  </a:ext>
                </a:extLst>
              </a:tr>
            </a:tbl>
          </a:graphicData>
        </a:graphic>
      </p:graphicFrame>
    </p:spTree>
    <p:extLst>
      <p:ext uri="{BB962C8B-B14F-4D97-AF65-F5344CB8AC3E}">
        <p14:creationId xmlns:p14="http://schemas.microsoft.com/office/powerpoint/2010/main" val="2566899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6C74-1358-B747-9C64-13554D599E2E}"/>
              </a:ext>
            </a:extLst>
          </p:cNvPr>
          <p:cNvSpPr>
            <a:spLocks noGrp="1"/>
          </p:cNvSpPr>
          <p:nvPr>
            <p:ph type="title"/>
          </p:nvPr>
        </p:nvSpPr>
        <p:spPr/>
        <p:txBody>
          <a:bodyPr/>
          <a:lstStyle/>
          <a:p>
            <a:r>
              <a:rPr lang="en-US" dirty="0"/>
              <a:t>Question Grouping 3: Assessment and Feedback</a:t>
            </a:r>
          </a:p>
        </p:txBody>
      </p:sp>
      <p:sp>
        <p:nvSpPr>
          <p:cNvPr id="3" name="Content Placeholder 2">
            <a:extLst>
              <a:ext uri="{FF2B5EF4-FFF2-40B4-BE49-F238E27FC236}">
                <a16:creationId xmlns:a16="http://schemas.microsoft.com/office/drawing/2014/main" id="{2DEBE96D-C4D9-9E4E-98CE-5518D9F53E9B}"/>
              </a:ext>
            </a:extLst>
          </p:cNvPr>
          <p:cNvSpPr>
            <a:spLocks noGrp="1"/>
          </p:cNvSpPr>
          <p:nvPr>
            <p:ph idx="1"/>
          </p:nvPr>
        </p:nvSpPr>
        <p:spPr>
          <a:xfrm>
            <a:off x="0" y="1113290"/>
            <a:ext cx="12192000" cy="5538719"/>
          </a:xfrm>
        </p:spPr>
        <p:txBody>
          <a:bodyPr>
            <a:normAutofit/>
          </a:bodyPr>
          <a:lstStyle/>
          <a:p>
            <a:pPr marL="0" indent="0">
              <a:buNone/>
            </a:pPr>
            <a:endParaRPr lang="en-US" dirty="0"/>
          </a:p>
          <a:p>
            <a:pPr lvl="1"/>
            <a:endParaRPr lang="en-US" dirty="0"/>
          </a:p>
          <a:p>
            <a:pPr lvl="1"/>
            <a:endParaRPr lang="en-US" dirty="0"/>
          </a:p>
          <a:p>
            <a:pPr marL="0" indent="0">
              <a:buNone/>
            </a:pPr>
            <a:endParaRPr lang="en-US" dirty="0"/>
          </a:p>
          <a:p>
            <a:r>
              <a:rPr lang="en-US" dirty="0"/>
              <a:t>Areas of concern are Q8, Q9, and Q10</a:t>
            </a:r>
          </a:p>
          <a:p>
            <a:r>
              <a:rPr lang="en-US" dirty="0"/>
              <a:t>Q8 – Make sure marking scheme is handed out at same time as assessment. Make sure that guidance is available at appropriate time</a:t>
            </a:r>
          </a:p>
          <a:p>
            <a:r>
              <a:rPr lang="en-US" dirty="0"/>
              <a:t>Q9 – Ensure marking is consistent, justify why marks have been awarded</a:t>
            </a:r>
          </a:p>
          <a:p>
            <a:r>
              <a:rPr lang="en-US" dirty="0"/>
              <a:t>Q10 – Ensure feedback is given before next hand-in activity. Stick to 2 week deadline or let students know if you cannot make deadline. </a:t>
            </a:r>
          </a:p>
          <a:p>
            <a:r>
              <a:rPr lang="en-US" dirty="0"/>
              <a:t>Q11 – Make sure comments are relevant, if correct answer driven homework make solutions available and in feedback refer students to relevant material. When giving feedback think about starting with –”You can improve by…” Modifying lab feedback – giving 5</a:t>
            </a:r>
            <a:r>
              <a:rPr lang="en-US" baseline="30000" dirty="0"/>
              <a:t>th</a:t>
            </a:r>
            <a:r>
              <a:rPr lang="en-US" dirty="0"/>
              <a:t> year students feedback on projects </a:t>
            </a:r>
          </a:p>
        </p:txBody>
      </p:sp>
      <p:graphicFrame>
        <p:nvGraphicFramePr>
          <p:cNvPr id="4" name="Table 3">
            <a:extLst>
              <a:ext uri="{FF2B5EF4-FFF2-40B4-BE49-F238E27FC236}">
                <a16:creationId xmlns:a16="http://schemas.microsoft.com/office/drawing/2014/main" id="{158AF3BE-92E5-A546-B2D8-D0CB3E9D0934}"/>
              </a:ext>
            </a:extLst>
          </p:cNvPr>
          <p:cNvGraphicFramePr>
            <a:graphicFrameLocks noGrp="1"/>
          </p:cNvGraphicFramePr>
          <p:nvPr>
            <p:extLst>
              <p:ext uri="{D42A27DB-BD31-4B8C-83A1-F6EECF244321}">
                <p14:modId xmlns:p14="http://schemas.microsoft.com/office/powerpoint/2010/main" val="230652028"/>
              </p:ext>
            </p:extLst>
          </p:nvPr>
        </p:nvGraphicFramePr>
        <p:xfrm>
          <a:off x="3753679" y="894703"/>
          <a:ext cx="4734336" cy="1524000"/>
        </p:xfrm>
        <a:graphic>
          <a:graphicData uri="http://schemas.openxmlformats.org/drawingml/2006/table">
            <a:tbl>
              <a:tblPr firstRow="1" firstCol="1" bandRow="1">
                <a:tableStyleId>{5C22544A-7EE6-4342-B048-85BDC9FD1C3A}</a:tableStyleId>
              </a:tblPr>
              <a:tblGrid>
                <a:gridCol w="789056">
                  <a:extLst>
                    <a:ext uri="{9D8B030D-6E8A-4147-A177-3AD203B41FA5}">
                      <a16:colId xmlns:a16="http://schemas.microsoft.com/office/drawing/2014/main" val="536686892"/>
                    </a:ext>
                  </a:extLst>
                </a:gridCol>
                <a:gridCol w="789056">
                  <a:extLst>
                    <a:ext uri="{9D8B030D-6E8A-4147-A177-3AD203B41FA5}">
                      <a16:colId xmlns:a16="http://schemas.microsoft.com/office/drawing/2014/main" val="1464516076"/>
                    </a:ext>
                  </a:extLst>
                </a:gridCol>
                <a:gridCol w="789056">
                  <a:extLst>
                    <a:ext uri="{9D8B030D-6E8A-4147-A177-3AD203B41FA5}">
                      <a16:colId xmlns:a16="http://schemas.microsoft.com/office/drawing/2014/main" val="2916669538"/>
                    </a:ext>
                  </a:extLst>
                </a:gridCol>
                <a:gridCol w="789056">
                  <a:extLst>
                    <a:ext uri="{9D8B030D-6E8A-4147-A177-3AD203B41FA5}">
                      <a16:colId xmlns:a16="http://schemas.microsoft.com/office/drawing/2014/main" val="3920031243"/>
                    </a:ext>
                  </a:extLst>
                </a:gridCol>
                <a:gridCol w="789056">
                  <a:extLst>
                    <a:ext uri="{9D8B030D-6E8A-4147-A177-3AD203B41FA5}">
                      <a16:colId xmlns:a16="http://schemas.microsoft.com/office/drawing/2014/main" val="3008144347"/>
                    </a:ext>
                  </a:extLst>
                </a:gridCol>
                <a:gridCol w="789056">
                  <a:extLst>
                    <a:ext uri="{9D8B030D-6E8A-4147-A177-3AD203B41FA5}">
                      <a16:colId xmlns:a16="http://schemas.microsoft.com/office/drawing/2014/main" val="714159732"/>
                    </a:ext>
                  </a:extLst>
                </a:gridCol>
              </a:tblGrid>
              <a:tr h="203200">
                <a:tc>
                  <a:txBody>
                    <a:bodyPr/>
                    <a:lstStyle/>
                    <a:p>
                      <a:pPr algn="ctr">
                        <a:spcAft>
                          <a:spcPts val="0"/>
                        </a:spcAft>
                      </a:pPr>
                      <a:r>
                        <a:rPr lang="en-GB" sz="2000">
                          <a:effectLst/>
                          <a:latin typeface="Arial" panose="020B0604020202020204" pitchFamily="34" charset="0"/>
                          <a:cs typeface="Arial" panose="020B0604020202020204" pitchFamily="34" charset="0"/>
                        </a:rPr>
                        <a:t> </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Ave</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Q8</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Q9</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Q10</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Q11</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727773619"/>
                  </a:ext>
                </a:extLst>
              </a:tr>
              <a:tr h="203200">
                <a:tc>
                  <a:txBody>
                    <a:bodyPr/>
                    <a:lstStyle/>
                    <a:p>
                      <a:pPr algn="ctr">
                        <a:spcAft>
                          <a:spcPts val="0"/>
                        </a:spcAft>
                      </a:pPr>
                      <a:r>
                        <a:rPr lang="en-GB" sz="2000">
                          <a:effectLst/>
                          <a:latin typeface="Arial" panose="020B0604020202020204" pitchFamily="34" charset="0"/>
                          <a:cs typeface="Arial" panose="020B0604020202020204" pitchFamily="34" charset="0"/>
                        </a:rPr>
                        <a:t>2017</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85</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90</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94</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81</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76</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468905161"/>
                  </a:ext>
                </a:extLst>
              </a:tr>
              <a:tr h="203200">
                <a:tc>
                  <a:txBody>
                    <a:bodyPr/>
                    <a:lstStyle/>
                    <a:p>
                      <a:pPr algn="ctr">
                        <a:spcAft>
                          <a:spcPts val="0"/>
                        </a:spcAft>
                      </a:pPr>
                      <a:r>
                        <a:rPr lang="en-GB" sz="2000">
                          <a:effectLst/>
                          <a:latin typeface="Arial" panose="020B0604020202020204" pitchFamily="34" charset="0"/>
                          <a:cs typeface="Arial" panose="020B0604020202020204" pitchFamily="34" charset="0"/>
                        </a:rPr>
                        <a:t>2018</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78</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77</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85</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73</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75</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994025037"/>
                  </a:ext>
                </a:extLst>
              </a:tr>
              <a:tr h="203200">
                <a:tc>
                  <a:txBody>
                    <a:bodyPr/>
                    <a:lstStyle/>
                    <a:p>
                      <a:pPr algn="ctr">
                        <a:spcAft>
                          <a:spcPts val="0"/>
                        </a:spcAft>
                      </a:pPr>
                      <a:r>
                        <a:rPr lang="en-GB" sz="2000">
                          <a:effectLst/>
                          <a:latin typeface="Arial" panose="020B0604020202020204" pitchFamily="34" charset="0"/>
                          <a:cs typeface="Arial" panose="020B0604020202020204" pitchFamily="34" charset="0"/>
                        </a:rPr>
                        <a:t>2017</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Qr1</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Qr1</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Qr1</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Qr2</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Qr2</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966144481"/>
                  </a:ext>
                </a:extLst>
              </a:tr>
              <a:tr h="203200">
                <a:tc>
                  <a:txBody>
                    <a:bodyPr/>
                    <a:lstStyle/>
                    <a:p>
                      <a:pPr algn="ctr">
                        <a:spcAft>
                          <a:spcPts val="0"/>
                        </a:spcAft>
                      </a:pPr>
                      <a:r>
                        <a:rPr lang="en-GB" sz="2000">
                          <a:effectLst/>
                          <a:latin typeface="Arial" panose="020B0604020202020204" pitchFamily="34" charset="0"/>
                          <a:cs typeface="Arial" panose="020B0604020202020204" pitchFamily="34" charset="0"/>
                        </a:rPr>
                        <a:t>2018</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Qr2</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Qr2</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Qr2</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a:effectLst/>
                          <a:latin typeface="Arial" panose="020B0604020202020204" pitchFamily="34" charset="0"/>
                          <a:cs typeface="Arial" panose="020B0604020202020204" pitchFamily="34" charset="0"/>
                        </a:rPr>
                        <a:t>Qr2</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000" dirty="0">
                          <a:effectLst/>
                          <a:latin typeface="Arial" panose="020B0604020202020204" pitchFamily="34" charset="0"/>
                          <a:cs typeface="Arial" panose="020B0604020202020204" pitchFamily="34" charset="0"/>
                        </a:rPr>
                        <a:t>Qr2</a:t>
                      </a: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981540442"/>
                  </a:ext>
                </a:extLst>
              </a:tr>
            </a:tbl>
          </a:graphicData>
        </a:graphic>
      </p:graphicFrame>
    </p:spTree>
    <p:extLst>
      <p:ext uri="{BB962C8B-B14F-4D97-AF65-F5344CB8AC3E}">
        <p14:creationId xmlns:p14="http://schemas.microsoft.com/office/powerpoint/2010/main" val="1656502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6C74-1358-B747-9C64-13554D599E2E}"/>
              </a:ext>
            </a:extLst>
          </p:cNvPr>
          <p:cNvSpPr>
            <a:spLocks noGrp="1"/>
          </p:cNvSpPr>
          <p:nvPr>
            <p:ph type="title"/>
          </p:nvPr>
        </p:nvSpPr>
        <p:spPr/>
        <p:txBody>
          <a:bodyPr/>
          <a:lstStyle/>
          <a:p>
            <a:r>
              <a:rPr lang="en-US" dirty="0"/>
              <a:t>Question Grouping 4: Academic Support</a:t>
            </a:r>
          </a:p>
        </p:txBody>
      </p:sp>
      <p:sp>
        <p:nvSpPr>
          <p:cNvPr id="3" name="Content Placeholder 2">
            <a:extLst>
              <a:ext uri="{FF2B5EF4-FFF2-40B4-BE49-F238E27FC236}">
                <a16:creationId xmlns:a16="http://schemas.microsoft.com/office/drawing/2014/main" id="{2DEBE96D-C4D9-9E4E-98CE-5518D9F53E9B}"/>
              </a:ext>
            </a:extLst>
          </p:cNvPr>
          <p:cNvSpPr>
            <a:spLocks noGrp="1"/>
          </p:cNvSpPr>
          <p:nvPr>
            <p:ph idx="1"/>
          </p:nvPr>
        </p:nvSpPr>
        <p:spPr>
          <a:xfrm>
            <a:off x="0" y="1113290"/>
            <a:ext cx="12192000" cy="5538719"/>
          </a:xfrm>
        </p:spPr>
        <p:txBody>
          <a:bodyPr>
            <a:normAutofit/>
          </a:bodyPr>
          <a:lstStyle/>
          <a:p>
            <a:pPr marL="0" indent="0">
              <a:buNone/>
            </a:pPr>
            <a:endParaRPr lang="en-US" dirty="0"/>
          </a:p>
          <a:p>
            <a:pPr marL="0" indent="0">
              <a:buNone/>
            </a:pPr>
            <a:endParaRPr lang="en-US" dirty="0"/>
          </a:p>
          <a:p>
            <a:pPr marL="0" indent="0">
              <a:buNone/>
            </a:pPr>
            <a:endParaRPr lang="en-US" dirty="0"/>
          </a:p>
          <a:p>
            <a:pPr lvl="1"/>
            <a:endParaRPr lang="en-US" dirty="0"/>
          </a:p>
          <a:p>
            <a:pPr lvl="1"/>
            <a:endParaRPr lang="en-US" dirty="0"/>
          </a:p>
          <a:p>
            <a:pPr marL="0" indent="0">
              <a:buNone/>
            </a:pPr>
            <a:endParaRPr lang="en-US" dirty="0"/>
          </a:p>
          <a:p>
            <a:r>
              <a:rPr lang="en-US" dirty="0"/>
              <a:t>Areas of concern are Q14</a:t>
            </a:r>
          </a:p>
          <a:p>
            <a:r>
              <a:rPr lang="en-US" dirty="0"/>
              <a:t>Q14 – Will make sure that students are fully aware of who relevant contacts are in department and who can offer appropriate advice</a:t>
            </a:r>
          </a:p>
        </p:txBody>
      </p:sp>
      <p:graphicFrame>
        <p:nvGraphicFramePr>
          <p:cNvPr id="5" name="Table 4">
            <a:extLst>
              <a:ext uri="{FF2B5EF4-FFF2-40B4-BE49-F238E27FC236}">
                <a16:creationId xmlns:a16="http://schemas.microsoft.com/office/drawing/2014/main" id="{203EDEC2-DF4C-7843-B29D-4C1440F8F231}"/>
              </a:ext>
            </a:extLst>
          </p:cNvPr>
          <p:cNvGraphicFramePr>
            <a:graphicFrameLocks noGrp="1"/>
          </p:cNvGraphicFramePr>
          <p:nvPr>
            <p:extLst>
              <p:ext uri="{D42A27DB-BD31-4B8C-83A1-F6EECF244321}">
                <p14:modId xmlns:p14="http://schemas.microsoft.com/office/powerpoint/2010/main" val="2551877227"/>
              </p:ext>
            </p:extLst>
          </p:nvPr>
        </p:nvGraphicFramePr>
        <p:xfrm>
          <a:off x="3633460" y="1302753"/>
          <a:ext cx="4897595" cy="1828800"/>
        </p:xfrm>
        <a:graphic>
          <a:graphicData uri="http://schemas.openxmlformats.org/drawingml/2006/table">
            <a:tbl>
              <a:tblPr firstRow="1" firstCol="1" bandRow="1">
                <a:tableStyleId>{5C22544A-7EE6-4342-B048-85BDC9FD1C3A}</a:tableStyleId>
              </a:tblPr>
              <a:tblGrid>
                <a:gridCol w="979519">
                  <a:extLst>
                    <a:ext uri="{9D8B030D-6E8A-4147-A177-3AD203B41FA5}">
                      <a16:colId xmlns:a16="http://schemas.microsoft.com/office/drawing/2014/main" val="2424573676"/>
                    </a:ext>
                  </a:extLst>
                </a:gridCol>
                <a:gridCol w="979519">
                  <a:extLst>
                    <a:ext uri="{9D8B030D-6E8A-4147-A177-3AD203B41FA5}">
                      <a16:colId xmlns:a16="http://schemas.microsoft.com/office/drawing/2014/main" val="1492041898"/>
                    </a:ext>
                  </a:extLst>
                </a:gridCol>
                <a:gridCol w="979519">
                  <a:extLst>
                    <a:ext uri="{9D8B030D-6E8A-4147-A177-3AD203B41FA5}">
                      <a16:colId xmlns:a16="http://schemas.microsoft.com/office/drawing/2014/main" val="2305938811"/>
                    </a:ext>
                  </a:extLst>
                </a:gridCol>
                <a:gridCol w="979519">
                  <a:extLst>
                    <a:ext uri="{9D8B030D-6E8A-4147-A177-3AD203B41FA5}">
                      <a16:colId xmlns:a16="http://schemas.microsoft.com/office/drawing/2014/main" val="3506856406"/>
                    </a:ext>
                  </a:extLst>
                </a:gridCol>
                <a:gridCol w="979519">
                  <a:extLst>
                    <a:ext uri="{9D8B030D-6E8A-4147-A177-3AD203B41FA5}">
                      <a16:colId xmlns:a16="http://schemas.microsoft.com/office/drawing/2014/main" val="4113251012"/>
                    </a:ext>
                  </a:extLst>
                </a:gridCol>
              </a:tblGrid>
              <a:tr h="203200">
                <a:tc>
                  <a:txBody>
                    <a:bodyPr/>
                    <a:lstStyle/>
                    <a:p>
                      <a:pPr algn="ctr">
                        <a:spcAft>
                          <a:spcPts val="0"/>
                        </a:spcAft>
                      </a:pPr>
                      <a:r>
                        <a:rPr lang="en-GB" sz="2400">
                          <a:effectLst/>
                          <a:latin typeface="Arial" panose="020B0604020202020204" pitchFamily="34" charset="0"/>
                          <a:cs typeface="Arial" panose="020B0604020202020204" pitchFamily="34" charset="0"/>
                        </a:rPr>
                        <a:t> </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Ave</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Q12</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Q13</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Q14</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015912984"/>
                  </a:ext>
                </a:extLst>
              </a:tr>
              <a:tr h="203200">
                <a:tc>
                  <a:txBody>
                    <a:bodyPr/>
                    <a:lstStyle/>
                    <a:p>
                      <a:pPr algn="ctr">
                        <a:spcAft>
                          <a:spcPts val="0"/>
                        </a:spcAft>
                      </a:pPr>
                      <a:r>
                        <a:rPr lang="en-GB" sz="2400" dirty="0">
                          <a:effectLst/>
                          <a:latin typeface="Arial" panose="020B0604020202020204" pitchFamily="34" charset="0"/>
                          <a:cs typeface="Arial" panose="020B0604020202020204" pitchFamily="34" charset="0"/>
                        </a:rPr>
                        <a:t>2017</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88</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94</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82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85</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994789413"/>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88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100</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88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74</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343419110"/>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2017</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Qr3</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Qr3</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414696940"/>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Qr3</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601954431"/>
                  </a:ext>
                </a:extLst>
              </a:tr>
            </a:tbl>
          </a:graphicData>
        </a:graphic>
      </p:graphicFrame>
    </p:spTree>
    <p:extLst>
      <p:ext uri="{BB962C8B-B14F-4D97-AF65-F5344CB8AC3E}">
        <p14:creationId xmlns:p14="http://schemas.microsoft.com/office/powerpoint/2010/main" val="4285908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6C74-1358-B747-9C64-13554D599E2E}"/>
              </a:ext>
            </a:extLst>
          </p:cNvPr>
          <p:cNvSpPr>
            <a:spLocks noGrp="1"/>
          </p:cNvSpPr>
          <p:nvPr>
            <p:ph type="title"/>
          </p:nvPr>
        </p:nvSpPr>
        <p:spPr/>
        <p:txBody>
          <a:bodyPr/>
          <a:lstStyle/>
          <a:p>
            <a:r>
              <a:rPr lang="en-US" dirty="0"/>
              <a:t>Question Grouping 5: </a:t>
            </a:r>
            <a:r>
              <a:rPr lang="en-US" dirty="0" err="1"/>
              <a:t>Organisation</a:t>
            </a:r>
            <a:r>
              <a:rPr lang="en-US" dirty="0"/>
              <a:t> and Management</a:t>
            </a:r>
          </a:p>
        </p:txBody>
      </p:sp>
      <p:sp>
        <p:nvSpPr>
          <p:cNvPr id="3" name="Content Placeholder 2">
            <a:extLst>
              <a:ext uri="{FF2B5EF4-FFF2-40B4-BE49-F238E27FC236}">
                <a16:creationId xmlns:a16="http://schemas.microsoft.com/office/drawing/2014/main" id="{2DEBE96D-C4D9-9E4E-98CE-5518D9F53E9B}"/>
              </a:ext>
            </a:extLst>
          </p:cNvPr>
          <p:cNvSpPr>
            <a:spLocks noGrp="1"/>
          </p:cNvSpPr>
          <p:nvPr>
            <p:ph idx="1"/>
          </p:nvPr>
        </p:nvSpPr>
        <p:spPr>
          <a:xfrm>
            <a:off x="0" y="1113290"/>
            <a:ext cx="12192000" cy="5538719"/>
          </a:xfrm>
        </p:spPr>
        <p:txBody>
          <a:bodyPr>
            <a:normAutofit/>
          </a:bodyPr>
          <a:lstStyle/>
          <a:p>
            <a:pPr marL="0" indent="0">
              <a:buNone/>
            </a:pPr>
            <a:endParaRPr lang="en-US" dirty="0"/>
          </a:p>
          <a:p>
            <a:pPr lvl="1"/>
            <a:endParaRPr lang="en-US" dirty="0"/>
          </a:p>
          <a:p>
            <a:pPr lvl="1"/>
            <a:endParaRPr lang="en-US" dirty="0"/>
          </a:p>
          <a:p>
            <a:pPr lvl="1"/>
            <a:endParaRPr lang="en-US" dirty="0"/>
          </a:p>
          <a:p>
            <a:endParaRPr lang="en-US" dirty="0"/>
          </a:p>
          <a:p>
            <a:endParaRPr lang="en-US" dirty="0"/>
          </a:p>
          <a:p>
            <a:r>
              <a:rPr lang="en-US" dirty="0"/>
              <a:t>No areas of concern just need to make sure that we continue to do what we do</a:t>
            </a:r>
          </a:p>
        </p:txBody>
      </p:sp>
      <p:graphicFrame>
        <p:nvGraphicFramePr>
          <p:cNvPr id="4" name="Table 3">
            <a:extLst>
              <a:ext uri="{FF2B5EF4-FFF2-40B4-BE49-F238E27FC236}">
                <a16:creationId xmlns:a16="http://schemas.microsoft.com/office/drawing/2014/main" id="{DA64B460-AD2E-4C45-9244-730D65AA759D}"/>
              </a:ext>
            </a:extLst>
          </p:cNvPr>
          <p:cNvGraphicFramePr>
            <a:graphicFrameLocks noGrp="1"/>
          </p:cNvGraphicFramePr>
          <p:nvPr>
            <p:extLst>
              <p:ext uri="{D42A27DB-BD31-4B8C-83A1-F6EECF244321}">
                <p14:modId xmlns:p14="http://schemas.microsoft.com/office/powerpoint/2010/main" val="2222425902"/>
              </p:ext>
            </p:extLst>
          </p:nvPr>
        </p:nvGraphicFramePr>
        <p:xfrm>
          <a:off x="3587262" y="1121881"/>
          <a:ext cx="5034225" cy="1828800"/>
        </p:xfrm>
        <a:graphic>
          <a:graphicData uri="http://schemas.openxmlformats.org/drawingml/2006/table">
            <a:tbl>
              <a:tblPr firstRow="1" firstCol="1" bandRow="1">
                <a:tableStyleId>{5C22544A-7EE6-4342-B048-85BDC9FD1C3A}</a:tableStyleId>
              </a:tblPr>
              <a:tblGrid>
                <a:gridCol w="1006845">
                  <a:extLst>
                    <a:ext uri="{9D8B030D-6E8A-4147-A177-3AD203B41FA5}">
                      <a16:colId xmlns:a16="http://schemas.microsoft.com/office/drawing/2014/main" val="584259773"/>
                    </a:ext>
                  </a:extLst>
                </a:gridCol>
                <a:gridCol w="1006845">
                  <a:extLst>
                    <a:ext uri="{9D8B030D-6E8A-4147-A177-3AD203B41FA5}">
                      <a16:colId xmlns:a16="http://schemas.microsoft.com/office/drawing/2014/main" val="1219612014"/>
                    </a:ext>
                  </a:extLst>
                </a:gridCol>
                <a:gridCol w="1006845">
                  <a:extLst>
                    <a:ext uri="{9D8B030D-6E8A-4147-A177-3AD203B41FA5}">
                      <a16:colId xmlns:a16="http://schemas.microsoft.com/office/drawing/2014/main" val="661086297"/>
                    </a:ext>
                  </a:extLst>
                </a:gridCol>
                <a:gridCol w="1006845">
                  <a:extLst>
                    <a:ext uri="{9D8B030D-6E8A-4147-A177-3AD203B41FA5}">
                      <a16:colId xmlns:a16="http://schemas.microsoft.com/office/drawing/2014/main" val="1499562152"/>
                    </a:ext>
                  </a:extLst>
                </a:gridCol>
                <a:gridCol w="1006845">
                  <a:extLst>
                    <a:ext uri="{9D8B030D-6E8A-4147-A177-3AD203B41FA5}">
                      <a16:colId xmlns:a16="http://schemas.microsoft.com/office/drawing/2014/main" val="3529470836"/>
                    </a:ext>
                  </a:extLst>
                </a:gridCol>
              </a:tblGrid>
              <a:tr h="203200">
                <a:tc>
                  <a:txBody>
                    <a:bodyPr/>
                    <a:lstStyle/>
                    <a:p>
                      <a:pPr algn="ctr">
                        <a:spcAft>
                          <a:spcPts val="0"/>
                        </a:spcAft>
                      </a:pPr>
                      <a:r>
                        <a:rPr lang="en-GB" sz="2400">
                          <a:effectLst/>
                          <a:latin typeface="Arial" panose="020B0604020202020204" pitchFamily="34" charset="0"/>
                          <a:cs typeface="Arial" panose="020B0604020202020204" pitchFamily="34" charset="0"/>
                        </a:rPr>
                        <a:t> </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Ave</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Q15</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Q16</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Q17</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134607112"/>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2017</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91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90</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88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92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779874184"/>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90</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93</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93</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90</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6806346"/>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2017</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135471061"/>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Qr1</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708085813"/>
                  </a:ext>
                </a:extLst>
              </a:tr>
            </a:tbl>
          </a:graphicData>
        </a:graphic>
      </p:graphicFrame>
      <p:sp>
        <p:nvSpPr>
          <p:cNvPr id="6" name="Rectangle 1">
            <a:extLst>
              <a:ext uri="{FF2B5EF4-FFF2-40B4-BE49-F238E27FC236}">
                <a16:creationId xmlns:a16="http://schemas.microsoft.com/office/drawing/2014/main" id="{8BB672F7-427D-534A-BFAC-09557EB18392}"/>
              </a:ext>
            </a:extLst>
          </p:cNvPr>
          <p:cNvSpPr>
            <a:spLocks noChangeArrowheads="1"/>
          </p:cNvSpPr>
          <p:nvPr/>
        </p:nvSpPr>
        <p:spPr bwMode="auto">
          <a:xfrm>
            <a:off x="4889500" y="11226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68312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6C74-1358-B747-9C64-13554D599E2E}"/>
              </a:ext>
            </a:extLst>
          </p:cNvPr>
          <p:cNvSpPr>
            <a:spLocks noGrp="1"/>
          </p:cNvSpPr>
          <p:nvPr>
            <p:ph type="title"/>
          </p:nvPr>
        </p:nvSpPr>
        <p:spPr/>
        <p:txBody>
          <a:bodyPr/>
          <a:lstStyle/>
          <a:p>
            <a:r>
              <a:rPr lang="en-US" dirty="0"/>
              <a:t>Question Grouping 6: Learning Resources</a:t>
            </a:r>
          </a:p>
        </p:txBody>
      </p:sp>
      <p:sp>
        <p:nvSpPr>
          <p:cNvPr id="3" name="Content Placeholder 2">
            <a:extLst>
              <a:ext uri="{FF2B5EF4-FFF2-40B4-BE49-F238E27FC236}">
                <a16:creationId xmlns:a16="http://schemas.microsoft.com/office/drawing/2014/main" id="{2DEBE96D-C4D9-9E4E-98CE-5518D9F53E9B}"/>
              </a:ext>
            </a:extLst>
          </p:cNvPr>
          <p:cNvSpPr>
            <a:spLocks noGrp="1"/>
          </p:cNvSpPr>
          <p:nvPr>
            <p:ph idx="1"/>
          </p:nvPr>
        </p:nvSpPr>
        <p:spPr>
          <a:xfrm>
            <a:off x="0" y="1113290"/>
            <a:ext cx="12192000" cy="5538719"/>
          </a:xfrm>
        </p:spPr>
        <p:txBody>
          <a:bodyPr>
            <a:normAutofit/>
          </a:bodyPr>
          <a:lstStyle/>
          <a:p>
            <a:pPr marL="0" indent="0">
              <a:buNone/>
            </a:pPr>
            <a:endParaRPr lang="en-US" dirty="0"/>
          </a:p>
          <a:p>
            <a:pPr lvl="1"/>
            <a:endParaRPr lang="en-US" dirty="0"/>
          </a:p>
          <a:p>
            <a:pPr lvl="1"/>
            <a:endParaRPr lang="en-US" dirty="0"/>
          </a:p>
          <a:p>
            <a:pPr lvl="1"/>
            <a:endParaRPr lang="en-US" dirty="0"/>
          </a:p>
          <a:p>
            <a:endParaRPr lang="en-US" dirty="0"/>
          </a:p>
          <a:p>
            <a:endParaRPr lang="en-US"/>
          </a:p>
          <a:p>
            <a:r>
              <a:rPr lang="en-US"/>
              <a:t>No </a:t>
            </a:r>
            <a:r>
              <a:rPr lang="en-US" dirty="0"/>
              <a:t>areas of concern just need to make sure that we continue to do what we do</a:t>
            </a:r>
          </a:p>
        </p:txBody>
      </p:sp>
      <p:sp>
        <p:nvSpPr>
          <p:cNvPr id="6" name="Rectangle 1">
            <a:extLst>
              <a:ext uri="{FF2B5EF4-FFF2-40B4-BE49-F238E27FC236}">
                <a16:creationId xmlns:a16="http://schemas.microsoft.com/office/drawing/2014/main" id="{8BB672F7-427D-534A-BFAC-09557EB18392}"/>
              </a:ext>
            </a:extLst>
          </p:cNvPr>
          <p:cNvSpPr>
            <a:spLocks noChangeArrowheads="1"/>
          </p:cNvSpPr>
          <p:nvPr/>
        </p:nvSpPr>
        <p:spPr bwMode="auto">
          <a:xfrm>
            <a:off x="4889500" y="11226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CFD63C99-61DC-3540-928D-6FD7EE5BCAC9}"/>
              </a:ext>
            </a:extLst>
          </p:cNvPr>
          <p:cNvGraphicFramePr>
            <a:graphicFrameLocks noGrp="1"/>
          </p:cNvGraphicFramePr>
          <p:nvPr>
            <p:extLst>
              <p:ext uri="{D42A27DB-BD31-4B8C-83A1-F6EECF244321}">
                <p14:modId xmlns:p14="http://schemas.microsoft.com/office/powerpoint/2010/main" val="902208379"/>
              </p:ext>
            </p:extLst>
          </p:nvPr>
        </p:nvGraphicFramePr>
        <p:xfrm>
          <a:off x="3506875" y="1113290"/>
          <a:ext cx="5184950" cy="1828800"/>
        </p:xfrm>
        <a:graphic>
          <a:graphicData uri="http://schemas.openxmlformats.org/drawingml/2006/table">
            <a:tbl>
              <a:tblPr firstRow="1" firstCol="1" bandRow="1">
                <a:tableStyleId>{5C22544A-7EE6-4342-B048-85BDC9FD1C3A}</a:tableStyleId>
              </a:tblPr>
              <a:tblGrid>
                <a:gridCol w="1036990">
                  <a:extLst>
                    <a:ext uri="{9D8B030D-6E8A-4147-A177-3AD203B41FA5}">
                      <a16:colId xmlns:a16="http://schemas.microsoft.com/office/drawing/2014/main" val="2629248208"/>
                    </a:ext>
                  </a:extLst>
                </a:gridCol>
                <a:gridCol w="1036990">
                  <a:extLst>
                    <a:ext uri="{9D8B030D-6E8A-4147-A177-3AD203B41FA5}">
                      <a16:colId xmlns:a16="http://schemas.microsoft.com/office/drawing/2014/main" val="2373995292"/>
                    </a:ext>
                  </a:extLst>
                </a:gridCol>
                <a:gridCol w="1036990">
                  <a:extLst>
                    <a:ext uri="{9D8B030D-6E8A-4147-A177-3AD203B41FA5}">
                      <a16:colId xmlns:a16="http://schemas.microsoft.com/office/drawing/2014/main" val="896775511"/>
                    </a:ext>
                  </a:extLst>
                </a:gridCol>
                <a:gridCol w="1036990">
                  <a:extLst>
                    <a:ext uri="{9D8B030D-6E8A-4147-A177-3AD203B41FA5}">
                      <a16:colId xmlns:a16="http://schemas.microsoft.com/office/drawing/2014/main" val="3007549437"/>
                    </a:ext>
                  </a:extLst>
                </a:gridCol>
                <a:gridCol w="1036990">
                  <a:extLst>
                    <a:ext uri="{9D8B030D-6E8A-4147-A177-3AD203B41FA5}">
                      <a16:colId xmlns:a16="http://schemas.microsoft.com/office/drawing/2014/main" val="3631245148"/>
                    </a:ext>
                  </a:extLst>
                </a:gridCol>
              </a:tblGrid>
              <a:tr h="203200">
                <a:tc>
                  <a:txBody>
                    <a:bodyPr/>
                    <a:lstStyle/>
                    <a:p>
                      <a:pPr algn="ctr">
                        <a:spcAft>
                          <a:spcPts val="0"/>
                        </a:spcAft>
                      </a:pPr>
                      <a:r>
                        <a:rPr lang="en-GB" sz="2400">
                          <a:effectLst/>
                          <a:latin typeface="Arial" panose="020B0604020202020204" pitchFamily="34" charset="0"/>
                          <a:cs typeface="Arial" panose="020B0604020202020204" pitchFamily="34" charset="0"/>
                        </a:rPr>
                        <a:t> </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Ave</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Q18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Q19</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Q20</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864818085"/>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2017</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98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99</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99</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96</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548349622"/>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95</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100</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92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93</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269005922"/>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2017</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790586479"/>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Qr2</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17007675"/>
                  </a:ext>
                </a:extLst>
              </a:tr>
            </a:tbl>
          </a:graphicData>
        </a:graphic>
      </p:graphicFrame>
    </p:spTree>
    <p:extLst>
      <p:ext uri="{BB962C8B-B14F-4D97-AF65-F5344CB8AC3E}">
        <p14:creationId xmlns:p14="http://schemas.microsoft.com/office/powerpoint/2010/main" val="4034315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6C74-1358-B747-9C64-13554D599E2E}"/>
              </a:ext>
            </a:extLst>
          </p:cNvPr>
          <p:cNvSpPr>
            <a:spLocks noGrp="1"/>
          </p:cNvSpPr>
          <p:nvPr>
            <p:ph type="title"/>
          </p:nvPr>
        </p:nvSpPr>
        <p:spPr/>
        <p:txBody>
          <a:bodyPr/>
          <a:lstStyle/>
          <a:p>
            <a:r>
              <a:rPr lang="en-US" dirty="0"/>
              <a:t>Question Grouping 7: Learning Community</a:t>
            </a:r>
          </a:p>
        </p:txBody>
      </p:sp>
      <p:sp>
        <p:nvSpPr>
          <p:cNvPr id="3" name="Content Placeholder 2">
            <a:extLst>
              <a:ext uri="{FF2B5EF4-FFF2-40B4-BE49-F238E27FC236}">
                <a16:creationId xmlns:a16="http://schemas.microsoft.com/office/drawing/2014/main" id="{2DEBE96D-C4D9-9E4E-98CE-5518D9F53E9B}"/>
              </a:ext>
            </a:extLst>
          </p:cNvPr>
          <p:cNvSpPr>
            <a:spLocks noGrp="1"/>
          </p:cNvSpPr>
          <p:nvPr>
            <p:ph idx="1"/>
          </p:nvPr>
        </p:nvSpPr>
        <p:spPr>
          <a:xfrm>
            <a:off x="0" y="1113290"/>
            <a:ext cx="12192000" cy="5538719"/>
          </a:xfrm>
        </p:spPr>
        <p:txBody>
          <a:bodyPr>
            <a:normAutofit/>
          </a:bodyPr>
          <a:lstStyle/>
          <a:p>
            <a:pPr marL="0" indent="0">
              <a:buNone/>
            </a:pPr>
            <a:endParaRPr lang="en-US" dirty="0"/>
          </a:p>
          <a:p>
            <a:pPr lvl="1"/>
            <a:endParaRPr lang="en-US" dirty="0"/>
          </a:p>
          <a:p>
            <a:pPr lvl="1"/>
            <a:endParaRPr lang="en-US" dirty="0"/>
          </a:p>
          <a:p>
            <a:pPr lvl="1"/>
            <a:endParaRPr lang="en-US" dirty="0"/>
          </a:p>
          <a:p>
            <a:endParaRPr lang="en-US" dirty="0"/>
          </a:p>
          <a:p>
            <a:endParaRPr lang="en-US" dirty="0"/>
          </a:p>
          <a:p>
            <a:r>
              <a:rPr lang="en-US" dirty="0"/>
              <a:t>Areas of concern Q21 and Q22</a:t>
            </a:r>
          </a:p>
          <a:p>
            <a:r>
              <a:rPr lang="en-US" dirty="0"/>
              <a:t>Q21 – Make sure you take part in at least one departmental activity aimed at community development, essentially will be based around Athena Swan activities. Get the students involved in decisions about the way the class is run or assessed </a:t>
            </a:r>
          </a:p>
          <a:p>
            <a:r>
              <a:rPr lang="en-US" dirty="0"/>
              <a:t>Q22 – Embedding group work in all Level 4 and Level 5 classes – will emphasize to students that they have already had opportunities to work in groups throughout the degree.</a:t>
            </a:r>
          </a:p>
        </p:txBody>
      </p:sp>
      <p:sp>
        <p:nvSpPr>
          <p:cNvPr id="6" name="Rectangle 1">
            <a:extLst>
              <a:ext uri="{FF2B5EF4-FFF2-40B4-BE49-F238E27FC236}">
                <a16:creationId xmlns:a16="http://schemas.microsoft.com/office/drawing/2014/main" id="{8BB672F7-427D-534A-BFAC-09557EB18392}"/>
              </a:ext>
            </a:extLst>
          </p:cNvPr>
          <p:cNvSpPr>
            <a:spLocks noChangeArrowheads="1"/>
          </p:cNvSpPr>
          <p:nvPr/>
        </p:nvSpPr>
        <p:spPr bwMode="auto">
          <a:xfrm>
            <a:off x="4889500" y="11226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Table 3">
            <a:extLst>
              <a:ext uri="{FF2B5EF4-FFF2-40B4-BE49-F238E27FC236}">
                <a16:creationId xmlns:a16="http://schemas.microsoft.com/office/drawing/2014/main" id="{52947B16-C12D-824D-A482-80347B66B992}"/>
              </a:ext>
            </a:extLst>
          </p:cNvPr>
          <p:cNvGraphicFramePr>
            <a:graphicFrameLocks noGrp="1"/>
          </p:cNvGraphicFramePr>
          <p:nvPr>
            <p:extLst>
              <p:ext uri="{D42A27DB-BD31-4B8C-83A1-F6EECF244321}">
                <p14:modId xmlns:p14="http://schemas.microsoft.com/office/powerpoint/2010/main" val="2917784188"/>
              </p:ext>
            </p:extLst>
          </p:nvPr>
        </p:nvGraphicFramePr>
        <p:xfrm>
          <a:off x="3717889" y="1200637"/>
          <a:ext cx="4762920" cy="1828800"/>
        </p:xfrm>
        <a:graphic>
          <a:graphicData uri="http://schemas.openxmlformats.org/drawingml/2006/table">
            <a:tbl>
              <a:tblPr firstRow="1" firstCol="1" bandRow="1">
                <a:tableStyleId>{5C22544A-7EE6-4342-B048-85BDC9FD1C3A}</a:tableStyleId>
              </a:tblPr>
              <a:tblGrid>
                <a:gridCol w="1190730">
                  <a:extLst>
                    <a:ext uri="{9D8B030D-6E8A-4147-A177-3AD203B41FA5}">
                      <a16:colId xmlns:a16="http://schemas.microsoft.com/office/drawing/2014/main" val="822785787"/>
                    </a:ext>
                  </a:extLst>
                </a:gridCol>
                <a:gridCol w="1190730">
                  <a:extLst>
                    <a:ext uri="{9D8B030D-6E8A-4147-A177-3AD203B41FA5}">
                      <a16:colId xmlns:a16="http://schemas.microsoft.com/office/drawing/2014/main" val="3324750015"/>
                    </a:ext>
                  </a:extLst>
                </a:gridCol>
                <a:gridCol w="1190730">
                  <a:extLst>
                    <a:ext uri="{9D8B030D-6E8A-4147-A177-3AD203B41FA5}">
                      <a16:colId xmlns:a16="http://schemas.microsoft.com/office/drawing/2014/main" val="2528468561"/>
                    </a:ext>
                  </a:extLst>
                </a:gridCol>
                <a:gridCol w="1190730">
                  <a:extLst>
                    <a:ext uri="{9D8B030D-6E8A-4147-A177-3AD203B41FA5}">
                      <a16:colId xmlns:a16="http://schemas.microsoft.com/office/drawing/2014/main" val="2183980625"/>
                    </a:ext>
                  </a:extLst>
                </a:gridCol>
              </a:tblGrid>
              <a:tr h="203200">
                <a:tc>
                  <a:txBody>
                    <a:bodyPr/>
                    <a:lstStyle/>
                    <a:p>
                      <a:pPr algn="ctr">
                        <a:spcAft>
                          <a:spcPts val="0"/>
                        </a:spcAft>
                      </a:pPr>
                      <a:r>
                        <a:rPr lang="en-GB" sz="2400">
                          <a:effectLst/>
                          <a:latin typeface="Arial" panose="020B0604020202020204" pitchFamily="34" charset="0"/>
                          <a:cs typeface="Arial" panose="020B0604020202020204" pitchFamily="34" charset="0"/>
                        </a:rPr>
                        <a:t> </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Ave</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Q21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Q22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416335950"/>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2017</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81</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74</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88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341573564"/>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75</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75</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76</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291134234"/>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2017</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Qr3</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Qr3</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Qr3</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44174567"/>
                  </a:ext>
                </a:extLst>
              </a:tr>
              <a:tr h="203200">
                <a:tc>
                  <a:txBody>
                    <a:bodyPr/>
                    <a:lstStyle/>
                    <a:p>
                      <a:pPr algn="ctr">
                        <a:spcAft>
                          <a:spcPts val="0"/>
                        </a:spcAft>
                      </a:pPr>
                      <a:r>
                        <a:rPr lang="en-GB" sz="2400">
                          <a:effectLst/>
                          <a:latin typeface="Arial" panose="020B0604020202020204" pitchFamily="34" charset="0"/>
                          <a:cs typeface="Arial" panose="020B0604020202020204" pitchFamily="34" charset="0"/>
                        </a:rPr>
                        <a:t>2018</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Qr3</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a:effectLst/>
                          <a:latin typeface="Arial" panose="020B0604020202020204" pitchFamily="34" charset="0"/>
                          <a:cs typeface="Arial" panose="020B0604020202020204" pitchFamily="34" charset="0"/>
                        </a:rPr>
                        <a:t>Qr2</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spcAft>
                          <a:spcPts val="0"/>
                        </a:spcAft>
                      </a:pPr>
                      <a:r>
                        <a:rPr lang="en-GB" sz="2400" dirty="0">
                          <a:effectLst/>
                          <a:latin typeface="Arial" panose="020B0604020202020204" pitchFamily="34" charset="0"/>
                          <a:cs typeface="Arial" panose="020B0604020202020204" pitchFamily="34" charset="0"/>
                        </a:rPr>
                        <a:t>Qr4</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251449269"/>
                  </a:ext>
                </a:extLst>
              </a:tr>
            </a:tbl>
          </a:graphicData>
        </a:graphic>
      </p:graphicFrame>
    </p:spTree>
    <p:extLst>
      <p:ext uri="{BB962C8B-B14F-4D97-AF65-F5344CB8AC3E}">
        <p14:creationId xmlns:p14="http://schemas.microsoft.com/office/powerpoint/2010/main" val="262516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TotalTime>
  <Words>1192</Words>
  <Application>Microsoft Office PowerPoint</Application>
  <PresentationFormat>Widescreen</PresentationFormat>
  <Paragraphs>335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NSS 2017-18</vt:lpstr>
      <vt:lpstr>Summary of Performance</vt:lpstr>
      <vt:lpstr>Question Grouping 1: The teaching on my course</vt:lpstr>
      <vt:lpstr>Question Grouping 2: Learning Opportunities</vt:lpstr>
      <vt:lpstr>Question Grouping 3: Assessment and Feedback</vt:lpstr>
      <vt:lpstr>Question Grouping 4: Academic Support</vt:lpstr>
      <vt:lpstr>Question Grouping 5: Organisation and Management</vt:lpstr>
      <vt:lpstr>Question Grouping 6: Learning Resources</vt:lpstr>
      <vt:lpstr>Question Grouping 7: Learning Community</vt:lpstr>
      <vt:lpstr>Question Grouping 8: Student Voice</vt:lpstr>
      <vt:lpstr>University and Faculty Requested Actions</vt:lpstr>
      <vt:lpstr>ADR Examples</vt:lpstr>
      <vt:lpstr>ADR Examples</vt:lpstr>
      <vt:lpstr>ADR Deadlines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 Langford</dc:creator>
  <cp:lastModifiedBy>Catherine Cheshire</cp:lastModifiedBy>
  <cp:revision>36</cp:revision>
  <dcterms:created xsi:type="dcterms:W3CDTF">2018-08-31T07:00:13Z</dcterms:created>
  <dcterms:modified xsi:type="dcterms:W3CDTF">2018-09-03T15:44:20Z</dcterms:modified>
</cp:coreProperties>
</file>