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2" r:id="rId2"/>
    <p:sldId id="275" r:id="rId3"/>
    <p:sldId id="283" r:id="rId4"/>
    <p:sldId id="277" r:id="rId5"/>
    <p:sldId id="286" r:id="rId6"/>
    <p:sldId id="304" r:id="rId7"/>
    <p:sldId id="305" r:id="rId8"/>
    <p:sldId id="297" r:id="rId9"/>
    <p:sldId id="306" r:id="rId10"/>
    <p:sldId id="299" r:id="rId11"/>
    <p:sldId id="294" r:id="rId12"/>
    <p:sldId id="300" r:id="rId13"/>
    <p:sldId id="301" r:id="rId14"/>
    <p:sldId id="302" r:id="rId15"/>
    <p:sldId id="303" r:id="rId16"/>
    <p:sldId id="26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282"/>
            <p14:sldId id="275"/>
            <p14:sldId id="283"/>
            <p14:sldId id="277"/>
            <p14:sldId id="286"/>
            <p14:sldId id="304"/>
            <p14:sldId id="305"/>
            <p14:sldId id="297"/>
            <p14:sldId id="306"/>
            <p14:sldId id="299"/>
            <p14:sldId id="294"/>
            <p14:sldId id="300"/>
            <p14:sldId id="301"/>
            <p14:sldId id="302"/>
            <p14:sldId id="303"/>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16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103D7F7-97BD-49D0-B9CE-923848E1B6BB}" type="datetimeFigureOut">
              <a:rPr lang="en-GB" smtClean="0"/>
              <a:pPr/>
              <a:t>07/12/2018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C8408D-2EBE-4F4F-8185-A57A1590B9A2}" type="slidenum">
              <a:rPr lang="en-GB" smtClean="0"/>
              <a:pPr/>
              <a:t>‹#›</a:t>
            </a:fld>
            <a:endParaRPr lang="en-GB"/>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48800E-0501-4167-8889-6D5E8F5DBF75}" type="datetimeFigureOut">
              <a:rPr lang="en-GB" smtClean="0"/>
              <a:pPr/>
              <a:t>07/12/2018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96EA10-918D-4A50-861B-1A1BCF2349B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GB" dirty="0" smtClean="0"/>
          </a:p>
          <a:p>
            <a:endParaRPr lang="en-GB" dirty="0" smtClean="0"/>
          </a:p>
          <a:p>
            <a:pPr>
              <a:buFontTx/>
              <a:buChar char="-"/>
            </a:pPr>
            <a:endParaRPr lang="en-GB" dirty="0" smtClean="0"/>
          </a:p>
        </p:txBody>
      </p:sp>
      <p:sp>
        <p:nvSpPr>
          <p:cNvPr id="4" name="Slide Number Placeholder 3"/>
          <p:cNvSpPr>
            <a:spLocks noGrp="1"/>
          </p:cNvSpPr>
          <p:nvPr>
            <p:ph type="sldNum" sz="quarter" idx="10"/>
          </p:nvPr>
        </p:nvSpPr>
        <p:spPr/>
        <p:txBody>
          <a:bodyPr/>
          <a:lstStyle/>
          <a:p>
            <a:fld id="{6696EA10-918D-4A50-861B-1A1BCF2349B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696EA10-918D-4A50-861B-1A1BCF2349BC}"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6696EA10-918D-4A50-861B-1A1BCF2349BC}"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696EA10-918D-4A50-861B-1A1BCF2349BC}"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pPr>
              <a:buFont typeface="Arial" pitchFamily="34" charset="0"/>
              <a:buChar char="•"/>
            </a:pP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96EA10-918D-4A50-861B-1A1BCF2349BC}"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96EA10-918D-4A50-861B-1A1BCF2349BC}"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96EA10-918D-4A50-861B-1A1BCF2349B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pPr/>
              <a:t>07/12/2018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pPr/>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pPr/>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pPr/>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pPr/>
              <a:t>07/12/2018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pPr/>
              <a:t>07/12/2018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692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pPr/>
              <a:t>07/12/2018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pPr/>
              <a:t>07/12/2018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76"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908721"/>
            <a:ext cx="8062664" cy="936104"/>
          </a:xfrm>
        </p:spPr>
        <p:txBody>
          <a:bodyPr/>
          <a:lstStyle/>
          <a:p>
            <a:r>
              <a:rPr lang="en-GB" dirty="0" smtClean="0">
                <a:solidFill>
                  <a:schemeClr val="tx2"/>
                </a:solidFill>
                <a:latin typeface="Arial Black" pitchFamily="34" charset="0"/>
              </a:rPr>
              <a:t>Equality and Diversity</a:t>
            </a:r>
            <a:endParaRPr lang="en-GB" dirty="0">
              <a:solidFill>
                <a:schemeClr val="tx2"/>
              </a:solidFill>
              <a:latin typeface="Arial Black" pitchFamily="34" charset="0"/>
            </a:endParaRPr>
          </a:p>
        </p:txBody>
      </p:sp>
      <p:sp>
        <p:nvSpPr>
          <p:cNvPr id="3" name="Subtitle 2"/>
          <p:cNvSpPr>
            <a:spLocks noGrp="1"/>
          </p:cNvSpPr>
          <p:nvPr>
            <p:ph type="subTitle" idx="1"/>
          </p:nvPr>
        </p:nvSpPr>
        <p:spPr>
          <a:xfrm>
            <a:off x="395536" y="1916832"/>
            <a:ext cx="8352928" cy="1752600"/>
          </a:xfrm>
        </p:spPr>
        <p:txBody>
          <a:bodyPr/>
          <a:lstStyle/>
          <a:p>
            <a:r>
              <a:rPr lang="en-GB" dirty="0" smtClean="0">
                <a:solidFill>
                  <a:schemeClr val="tx2"/>
                </a:solidFill>
                <a:latin typeface="Arial Black" pitchFamily="34" charset="0"/>
              </a:rPr>
              <a:t>Dignity and Respect policy and practice at Strathclyde</a:t>
            </a:r>
            <a:endParaRPr lang="en-GB" dirty="0">
              <a:solidFill>
                <a:schemeClr val="tx2"/>
              </a:solidFill>
              <a:latin typeface="Arial Black" pitchFamily="34" charset="0"/>
            </a:endParaRPr>
          </a:p>
        </p:txBody>
      </p:sp>
      <p:pic>
        <p:nvPicPr>
          <p:cNvPr id="6" name="Picture 5" descr="Picture1.jpg"/>
          <p:cNvPicPr>
            <a:picLocks noChangeAspect="1"/>
          </p:cNvPicPr>
          <p:nvPr/>
        </p:nvPicPr>
        <p:blipFill>
          <a:blip r:embed="rId3" cstate="print"/>
          <a:stretch>
            <a:fillRect/>
          </a:stretch>
        </p:blipFill>
        <p:spPr>
          <a:xfrm>
            <a:off x="1355366" y="3140968"/>
            <a:ext cx="6433268" cy="3177376"/>
          </a:xfrm>
          <a:prstGeom prst="rect">
            <a:avLst/>
          </a:prstGeom>
        </p:spPr>
      </p:pic>
    </p:spTree>
    <p:extLst>
      <p:ext uri="{BB962C8B-B14F-4D97-AF65-F5344CB8AC3E}">
        <p14:creationId xmlns:p14="http://schemas.microsoft.com/office/powerpoint/2010/main" val="443749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08720"/>
            <a:ext cx="8517632" cy="5217443"/>
          </a:xfrm>
        </p:spPr>
        <p:txBody>
          <a:bodyPr>
            <a:normAutofit/>
          </a:bodyPr>
          <a:lstStyle/>
          <a:p>
            <a:pPr>
              <a:buBlip>
                <a:blip r:embed="rId3"/>
              </a:buBlip>
            </a:pPr>
            <a:endParaRPr lang="en-GB" sz="2400" dirty="0" smtClean="0">
              <a:solidFill>
                <a:schemeClr val="tx2"/>
              </a:solidFill>
            </a:endParaRPr>
          </a:p>
          <a:p>
            <a:pPr>
              <a:buBlip>
                <a:blip r:embed="rId3"/>
              </a:buBlip>
            </a:pPr>
            <a:r>
              <a:rPr lang="en-GB" sz="2400" dirty="0" smtClean="0">
                <a:solidFill>
                  <a:schemeClr val="tx2"/>
                </a:solidFill>
              </a:rPr>
              <a:t>One off minor issues of impatience, pre-occupation or lack of courtesy</a:t>
            </a:r>
          </a:p>
          <a:p>
            <a:pPr>
              <a:buBlip>
                <a:blip r:embed="rId3"/>
              </a:buBlip>
            </a:pPr>
            <a:r>
              <a:rPr lang="en-GB" sz="2400" dirty="0" smtClean="0">
                <a:solidFill>
                  <a:schemeClr val="tx2"/>
                </a:solidFill>
              </a:rPr>
              <a:t>Legitimate exercise of management or supervisory responsibility</a:t>
            </a:r>
          </a:p>
          <a:p>
            <a:pPr>
              <a:buBlip>
                <a:blip r:embed="rId3"/>
              </a:buBlip>
            </a:pPr>
            <a:r>
              <a:rPr lang="en-GB" sz="2400" dirty="0" smtClean="0">
                <a:solidFill>
                  <a:schemeClr val="tx2"/>
                </a:solidFill>
              </a:rPr>
              <a:t>i.e. feedback or action from manager relating to conduct</a:t>
            </a:r>
          </a:p>
          <a:p>
            <a:pPr>
              <a:buNone/>
            </a:pPr>
            <a:r>
              <a:rPr lang="en-GB" sz="2400" dirty="0" smtClean="0">
                <a:solidFill>
                  <a:schemeClr val="tx2"/>
                </a:solidFill>
              </a:rPr>
              <a:t>	or performance providing it is clear and consistent with policy</a:t>
            </a:r>
          </a:p>
          <a:p>
            <a:pPr>
              <a:buBlip>
                <a:blip r:embed="rId3"/>
              </a:buBlip>
            </a:pPr>
            <a:r>
              <a:rPr lang="en-GB" sz="2400" dirty="0" smtClean="0">
                <a:solidFill>
                  <a:schemeClr val="tx2"/>
                </a:solidFill>
              </a:rPr>
              <a:t>Disagreement with a decision or instruction issued by a manager</a:t>
            </a:r>
          </a:p>
          <a:p>
            <a:pPr>
              <a:buBlip>
                <a:blip r:embed="rId3"/>
              </a:buBlip>
            </a:pPr>
            <a:r>
              <a:rPr lang="en-GB" sz="2400" dirty="0" smtClean="0">
                <a:solidFill>
                  <a:schemeClr val="tx2"/>
                </a:solidFill>
              </a:rPr>
              <a:t>Proven instances of complaints being orchestrated with malicious intent or </a:t>
            </a:r>
            <a:r>
              <a:rPr lang="en-GB" sz="2400" dirty="0" err="1" smtClean="0">
                <a:solidFill>
                  <a:schemeClr val="tx2"/>
                </a:solidFill>
              </a:rPr>
              <a:t>vexatiously</a:t>
            </a:r>
            <a:r>
              <a:rPr lang="en-GB" sz="2400" dirty="0" smtClean="0">
                <a:solidFill>
                  <a:schemeClr val="tx2"/>
                </a:solidFill>
              </a:rPr>
              <a:t> </a:t>
            </a:r>
          </a:p>
          <a:p>
            <a:pPr>
              <a:buBlip>
                <a:blip r:embed="rId3"/>
              </a:buBlip>
            </a:pPr>
            <a:endParaRPr lang="en-GB" sz="2400" dirty="0" smtClean="0">
              <a:solidFill>
                <a:schemeClr val="tx2"/>
              </a:solidFill>
            </a:endParaRPr>
          </a:p>
          <a:p>
            <a:pPr>
              <a:buBlip>
                <a:blip r:embed="rId3"/>
              </a:buBlip>
            </a:pPr>
            <a:endParaRPr lang="en-GB" sz="2400" dirty="0" smtClean="0">
              <a:solidFill>
                <a:schemeClr val="tx2"/>
              </a:solidFill>
            </a:endParaRPr>
          </a:p>
        </p:txBody>
      </p:sp>
      <p:sp>
        <p:nvSpPr>
          <p:cNvPr id="3" name="Title 2"/>
          <p:cNvSpPr>
            <a:spLocks noGrp="1"/>
          </p:cNvSpPr>
          <p:nvPr>
            <p:ph type="ctrTitle"/>
          </p:nvPr>
        </p:nvSpPr>
        <p:spPr>
          <a:xfrm>
            <a:off x="539552" y="332656"/>
            <a:ext cx="8208912" cy="720080"/>
          </a:xfrm>
        </p:spPr>
        <p:txBody>
          <a:bodyPr/>
          <a:lstStyle/>
          <a:p>
            <a:r>
              <a:rPr lang="en-GB" sz="3200" dirty="0" smtClean="0">
                <a:solidFill>
                  <a:schemeClr val="tx2"/>
                </a:solidFill>
                <a:latin typeface="Arial Black" pitchFamily="34" charset="0"/>
              </a:rPr>
              <a:t>What about…</a:t>
            </a: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608511"/>
          </a:xfrm>
        </p:spPr>
        <p:txBody>
          <a:bodyPr>
            <a:normAutofit/>
          </a:bodyPr>
          <a:lstStyle/>
          <a:p>
            <a:r>
              <a:rPr lang="en-GB" sz="2400" dirty="0" smtClean="0">
                <a:solidFill>
                  <a:schemeClr val="tx2"/>
                </a:solidFill>
              </a:rPr>
              <a:t>An understanding of our unconscious/implicit biases provides psychological insights into how our own behaviour might be affected by prejudice and what we can do to reduce or eliminate its influence in the decisions that we make</a:t>
            </a:r>
          </a:p>
          <a:p>
            <a:endParaRPr lang="en-GB" sz="2400" dirty="0" smtClean="0">
              <a:solidFill>
                <a:schemeClr val="tx2"/>
              </a:solidFill>
            </a:endParaRPr>
          </a:p>
          <a:p>
            <a:r>
              <a:rPr lang="en-GB" sz="2400" dirty="0" smtClean="0">
                <a:solidFill>
                  <a:schemeClr val="tx2"/>
                </a:solidFill>
              </a:rPr>
              <a:t>Harvard’s Project Implicit site has a free tool to help explore your unconscious bias</a:t>
            </a:r>
          </a:p>
          <a:p>
            <a:endParaRPr lang="en-GB" sz="2400" dirty="0" smtClean="0">
              <a:solidFill>
                <a:schemeClr val="tx2"/>
              </a:solidFill>
            </a:endParaRPr>
          </a:p>
          <a:p>
            <a:r>
              <a:rPr lang="en-GB" sz="2400" dirty="0" smtClean="0">
                <a:solidFill>
                  <a:schemeClr val="tx2"/>
                </a:solidFill>
              </a:rPr>
              <a:t>The University also has an online course in Understanding Bias</a:t>
            </a: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467544" y="476672"/>
            <a:ext cx="8208912" cy="1080120"/>
          </a:xfrm>
        </p:spPr>
        <p:txBody>
          <a:bodyPr/>
          <a:lstStyle/>
          <a:p>
            <a:r>
              <a:rPr lang="en-GB" sz="3200" dirty="0" smtClean="0">
                <a:solidFill>
                  <a:schemeClr val="tx2"/>
                </a:solidFill>
                <a:latin typeface="Arial Black" pitchFamily="34" charset="0"/>
              </a:rPr>
              <a:t>Unconscious bias</a:t>
            </a:r>
            <a:br>
              <a:rPr lang="en-GB" sz="3200" dirty="0" smtClean="0">
                <a:solidFill>
                  <a:schemeClr val="tx2"/>
                </a:solidFill>
                <a:latin typeface="Arial Black" pitchFamily="34" charset="0"/>
              </a:rPr>
            </a:br>
            <a:r>
              <a:rPr lang="en-GB" sz="3200" dirty="0" smtClean="0">
                <a:solidFill>
                  <a:schemeClr val="tx2"/>
                </a:solidFill>
                <a:latin typeface="Arial Black" pitchFamily="34" charset="0"/>
              </a:rPr>
              <a:t/>
            </a:r>
            <a:br>
              <a:rPr lang="en-GB" sz="3200" dirty="0" smtClean="0">
                <a:solidFill>
                  <a:schemeClr val="tx2"/>
                </a:solidFill>
                <a:latin typeface="Arial Black" pitchFamily="34" charset="0"/>
              </a:rPr>
            </a:br>
            <a:r>
              <a:rPr lang="en-GB" sz="3200" dirty="0" smtClean="0">
                <a:solidFill>
                  <a:schemeClr val="tx2"/>
                </a:solidFill>
                <a:latin typeface="Arial Black" pitchFamily="34" charset="0"/>
              </a:rPr>
              <a:t/>
            </a:r>
            <a:br>
              <a:rPr lang="en-GB" sz="3200" dirty="0" smtClean="0">
                <a:solidFill>
                  <a:schemeClr val="tx2"/>
                </a:solidFill>
                <a:latin typeface="Arial Black" pitchFamily="34" charset="0"/>
              </a:rPr>
            </a:br>
            <a:r>
              <a:rPr lang="en-GB" sz="3200" dirty="0" smtClean="0">
                <a:solidFill>
                  <a:schemeClr val="tx2"/>
                </a:solidFill>
                <a:latin typeface="Arial Black" pitchFamily="34" charset="0"/>
              </a:rPr>
              <a:t/>
            </a:r>
            <a:br>
              <a:rPr lang="en-GB" sz="3200" dirty="0" smtClean="0">
                <a:solidFill>
                  <a:schemeClr val="tx2"/>
                </a:solidFill>
                <a:latin typeface="Arial Black" pitchFamily="34" charset="0"/>
              </a:rPr>
            </a:b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145435"/>
          </a:xfrm>
        </p:spPr>
        <p:txBody>
          <a:bodyPr>
            <a:normAutofit/>
          </a:bodyPr>
          <a:lstStyle/>
          <a:p>
            <a:endParaRPr lang="en-GB" sz="2400" dirty="0" smtClean="0">
              <a:solidFill>
                <a:schemeClr val="tx2"/>
              </a:solidFill>
            </a:endParaRPr>
          </a:p>
          <a:p>
            <a:pPr>
              <a:buNone/>
            </a:pPr>
            <a:r>
              <a:rPr lang="en-GB" sz="2400" b="1" dirty="0" smtClean="0">
                <a:solidFill>
                  <a:schemeClr val="tx2"/>
                </a:solidFill>
              </a:rPr>
              <a:t>Can take personal action, if appropriate and desired</a:t>
            </a:r>
          </a:p>
          <a:p>
            <a:pPr>
              <a:buFont typeface="Wingdings" pitchFamily="2" charset="2"/>
              <a:buChar char="ü"/>
            </a:pPr>
            <a:r>
              <a:rPr lang="en-GB" sz="2400" dirty="0" smtClean="0">
                <a:solidFill>
                  <a:schemeClr val="tx2"/>
                </a:solidFill>
              </a:rPr>
              <a:t>directly, via a conversation</a:t>
            </a:r>
          </a:p>
          <a:p>
            <a:pPr>
              <a:buFont typeface="Wingdings" pitchFamily="2" charset="2"/>
              <a:buChar char="ü"/>
            </a:pPr>
            <a:r>
              <a:rPr lang="en-GB" sz="2400" dirty="0" smtClean="0">
                <a:solidFill>
                  <a:schemeClr val="tx2"/>
                </a:solidFill>
              </a:rPr>
              <a:t>indirectly, e.g. request for D&amp;R discussion at team meeting</a:t>
            </a:r>
          </a:p>
          <a:p>
            <a:pPr>
              <a:buNone/>
            </a:pPr>
            <a:r>
              <a:rPr lang="en-GB" sz="2400" b="1" dirty="0" smtClean="0">
                <a:solidFill>
                  <a:schemeClr val="tx2"/>
                </a:solidFill>
              </a:rPr>
              <a:t>Mediation</a:t>
            </a:r>
          </a:p>
          <a:p>
            <a:pPr>
              <a:buFont typeface="Wingdings" pitchFamily="2" charset="2"/>
              <a:buChar char="ü"/>
            </a:pPr>
            <a:r>
              <a:rPr lang="en-GB" sz="2400" dirty="0" smtClean="0">
                <a:solidFill>
                  <a:schemeClr val="tx2"/>
                </a:solidFill>
              </a:rPr>
              <a:t>Voluntary, targeted at moving forward rather than attributing blame</a:t>
            </a:r>
          </a:p>
          <a:p>
            <a:pPr>
              <a:buNone/>
            </a:pPr>
            <a:r>
              <a:rPr lang="en-GB" sz="2400" b="1" dirty="0" smtClean="0">
                <a:solidFill>
                  <a:schemeClr val="tx2"/>
                </a:solidFill>
              </a:rPr>
              <a:t>Complaints process</a:t>
            </a:r>
          </a:p>
          <a:p>
            <a:pPr>
              <a:buFont typeface="Wingdings" pitchFamily="2" charset="2"/>
              <a:buChar char="ü"/>
            </a:pPr>
            <a:r>
              <a:rPr lang="en-GB" sz="2400" dirty="0" smtClean="0">
                <a:solidFill>
                  <a:schemeClr val="tx2"/>
                </a:solidFill>
              </a:rPr>
              <a:t>Formal/informal complaint</a:t>
            </a:r>
          </a:p>
          <a:p>
            <a:pPr>
              <a:buFont typeface="Wingdings" pitchFamily="2" charset="2"/>
              <a:buChar char="ü"/>
            </a:pPr>
            <a:r>
              <a:rPr lang="en-GB" sz="2400" dirty="0" smtClean="0">
                <a:solidFill>
                  <a:schemeClr val="tx2"/>
                </a:solidFill>
              </a:rPr>
              <a:t>If regarding an external party, report in first instance to line manager</a:t>
            </a: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1080120"/>
          </a:xfrm>
        </p:spPr>
        <p:txBody>
          <a:bodyPr/>
          <a:lstStyle/>
          <a:p>
            <a:r>
              <a:rPr lang="en-GB" sz="2800" dirty="0" smtClean="0">
                <a:solidFill>
                  <a:schemeClr val="tx2"/>
                </a:solidFill>
                <a:latin typeface="Arial Black" pitchFamily="34" charset="0"/>
              </a:rPr>
              <a:t>What should I do if I experience or witness unacceptable behaviour?</a:t>
            </a:r>
            <a:endParaRPr lang="en-GB" sz="28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001419"/>
          </a:xfrm>
        </p:spPr>
        <p:txBody>
          <a:bodyPr>
            <a:normAutofit/>
          </a:bodyPr>
          <a:lstStyle/>
          <a:p>
            <a:pPr>
              <a:buFont typeface="Wingdings" pitchFamily="2" charset="2"/>
              <a:buChar char="ü"/>
            </a:pPr>
            <a:r>
              <a:rPr lang="en-GB" sz="2400" dirty="0" smtClean="0">
                <a:solidFill>
                  <a:schemeClr val="tx2"/>
                </a:solidFill>
              </a:rPr>
              <a:t>Confidentiality and sensitivity</a:t>
            </a:r>
          </a:p>
          <a:p>
            <a:pPr>
              <a:buFont typeface="Wingdings" pitchFamily="2" charset="2"/>
              <a:buChar char="ü"/>
            </a:pPr>
            <a:r>
              <a:rPr lang="en-GB" sz="2400" dirty="0" smtClean="0">
                <a:solidFill>
                  <a:schemeClr val="tx2"/>
                </a:solidFill>
              </a:rPr>
              <a:t>Consistent and equitable investigation</a:t>
            </a:r>
          </a:p>
          <a:p>
            <a:pPr>
              <a:buFont typeface="Wingdings" pitchFamily="2" charset="2"/>
              <a:buChar char="ü"/>
            </a:pPr>
            <a:r>
              <a:rPr lang="en-GB" sz="2400" dirty="0" smtClean="0">
                <a:solidFill>
                  <a:schemeClr val="tx2"/>
                </a:solidFill>
              </a:rPr>
              <a:t>Option to bring an advisor, colleague or union rep to meetings</a:t>
            </a:r>
          </a:p>
          <a:p>
            <a:pPr>
              <a:buFont typeface="Wingdings" pitchFamily="2" charset="2"/>
              <a:buChar char="ü"/>
            </a:pPr>
            <a:r>
              <a:rPr lang="en-GB" sz="2400" dirty="0" smtClean="0">
                <a:solidFill>
                  <a:schemeClr val="tx2"/>
                </a:solidFill>
              </a:rPr>
              <a:t>Interviewer should not pre-judge before hearing from both parties</a:t>
            </a:r>
          </a:p>
          <a:p>
            <a:pPr>
              <a:buFont typeface="Wingdings" pitchFamily="2" charset="2"/>
              <a:buChar char="ü"/>
            </a:pPr>
            <a:r>
              <a:rPr lang="en-GB" sz="2400" dirty="0" smtClean="0">
                <a:solidFill>
                  <a:schemeClr val="tx2"/>
                </a:solidFill>
              </a:rPr>
              <a:t>Complaint should be recorded in writing</a:t>
            </a:r>
          </a:p>
          <a:p>
            <a:pPr>
              <a:buFont typeface="Wingdings" pitchFamily="2" charset="2"/>
              <a:buChar char="ü"/>
            </a:pPr>
            <a:r>
              <a:rPr lang="en-GB" sz="2400" dirty="0" smtClean="0">
                <a:solidFill>
                  <a:schemeClr val="tx2"/>
                </a:solidFill>
              </a:rPr>
              <a:t>Timely investigation and resolution in line with the University Complaints Policy</a:t>
            </a:r>
          </a:p>
          <a:p>
            <a:pPr>
              <a:buFont typeface="Wingdings" pitchFamily="2" charset="2"/>
              <a:buChar char="ü"/>
            </a:pPr>
            <a:r>
              <a:rPr lang="en-GB" sz="2400" dirty="0" smtClean="0">
                <a:solidFill>
                  <a:schemeClr val="tx2"/>
                </a:solidFill>
              </a:rPr>
              <a:t>Confidence that making or supporting a complaint will not result in victimisation</a:t>
            </a:r>
          </a:p>
          <a:p>
            <a:endParaRPr lang="en-GB" sz="2400" dirty="0" smtClean="0">
              <a:solidFill>
                <a:schemeClr val="tx2"/>
              </a:solidFill>
            </a:endParaRPr>
          </a:p>
          <a:p>
            <a:endParaRPr lang="en-GB" sz="2400" dirty="0" smtClean="0">
              <a:solidFill>
                <a:schemeClr val="tx2"/>
              </a:solidFill>
            </a:endParaRP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792088"/>
          </a:xfrm>
        </p:spPr>
        <p:txBody>
          <a:bodyPr/>
          <a:lstStyle/>
          <a:p>
            <a:r>
              <a:rPr lang="en-GB" sz="3200" dirty="0" smtClean="0">
                <a:solidFill>
                  <a:schemeClr val="tx2"/>
                </a:solidFill>
                <a:latin typeface="Arial Black" pitchFamily="34" charset="0"/>
              </a:rPr>
              <a:t>What can I expect?</a:t>
            </a: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217443"/>
          </a:xfrm>
        </p:spPr>
        <p:txBody>
          <a:bodyPr>
            <a:normAutofit fontScale="55000" lnSpcReduction="20000"/>
          </a:bodyPr>
          <a:lstStyle/>
          <a:p>
            <a:endParaRPr lang="en-GB" sz="2400" dirty="0" smtClean="0">
              <a:solidFill>
                <a:schemeClr val="tx2"/>
              </a:solidFill>
            </a:endParaRPr>
          </a:p>
          <a:p>
            <a:endParaRPr lang="en-GB" sz="2400" dirty="0" smtClean="0"/>
          </a:p>
          <a:p>
            <a:pPr>
              <a:buFont typeface="Wingdings" pitchFamily="2" charset="2"/>
              <a:buChar char="ü"/>
            </a:pPr>
            <a:endParaRPr lang="en-GB" sz="4000" dirty="0" smtClean="0">
              <a:solidFill>
                <a:schemeClr val="tx2"/>
              </a:solidFill>
            </a:endParaRPr>
          </a:p>
          <a:p>
            <a:pPr>
              <a:buFont typeface="Wingdings" pitchFamily="2" charset="2"/>
              <a:buChar char="ü"/>
            </a:pPr>
            <a:r>
              <a:rPr lang="en-GB" sz="4000" dirty="0" smtClean="0">
                <a:solidFill>
                  <a:schemeClr val="tx2"/>
                </a:solidFill>
              </a:rPr>
              <a:t>Make ourselves familiar with this policy and our responsibilities </a:t>
            </a:r>
          </a:p>
          <a:p>
            <a:pPr>
              <a:buFont typeface="Wingdings" pitchFamily="2" charset="2"/>
              <a:buChar char="ü"/>
            </a:pPr>
            <a:r>
              <a:rPr lang="en-GB" sz="4000" dirty="0" smtClean="0">
                <a:solidFill>
                  <a:schemeClr val="tx2"/>
                </a:solidFill>
              </a:rPr>
              <a:t>Engage with training which supports the implementation of this policy </a:t>
            </a:r>
          </a:p>
          <a:p>
            <a:pPr>
              <a:buFont typeface="Wingdings" pitchFamily="2" charset="2"/>
              <a:buChar char="ü"/>
            </a:pPr>
            <a:r>
              <a:rPr lang="en-GB" sz="4000" dirty="0" smtClean="0">
                <a:solidFill>
                  <a:schemeClr val="tx2"/>
                </a:solidFill>
              </a:rPr>
              <a:t>Behave in a positive manner to ensure the University is a community within which all members are treated with courtesy and respect </a:t>
            </a:r>
          </a:p>
          <a:p>
            <a:pPr>
              <a:buFont typeface="Wingdings" pitchFamily="2" charset="2"/>
              <a:buChar char="ü"/>
            </a:pPr>
            <a:r>
              <a:rPr lang="en-GB" sz="4000" dirty="0" smtClean="0">
                <a:solidFill>
                  <a:schemeClr val="tx2"/>
                </a:solidFill>
              </a:rPr>
              <a:t>Not participate in, or condone, acts that could be perceived to constitute discrimination, harassment, bullying or victimisation </a:t>
            </a:r>
          </a:p>
          <a:p>
            <a:pPr>
              <a:buFont typeface="Wingdings" pitchFamily="2" charset="2"/>
              <a:buChar char="ü"/>
            </a:pPr>
            <a:r>
              <a:rPr lang="en-GB" sz="4000" dirty="0" smtClean="0">
                <a:solidFill>
                  <a:schemeClr val="tx2"/>
                </a:solidFill>
              </a:rPr>
              <a:t>Modify behaviour should we become aware that we have behaved unacceptably in relation to this policy </a:t>
            </a:r>
          </a:p>
          <a:p>
            <a:pPr>
              <a:buFont typeface="Wingdings" pitchFamily="2" charset="2"/>
              <a:buChar char="ü"/>
            </a:pPr>
            <a:r>
              <a:rPr lang="en-GB" sz="4000" dirty="0" smtClean="0">
                <a:solidFill>
                  <a:schemeClr val="tx2"/>
                </a:solidFill>
              </a:rPr>
              <a:t>Managers have a responsibility to address any incidents of bullying, harassment or victimisation that they observe or witness even though no complaint may have been made by the subject </a:t>
            </a: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1224136"/>
          </a:xfrm>
        </p:spPr>
        <p:txBody>
          <a:bodyPr/>
          <a:lstStyle/>
          <a:p>
            <a:r>
              <a:rPr lang="en-GB" sz="3200" dirty="0" smtClean="0">
                <a:solidFill>
                  <a:schemeClr val="tx2"/>
                </a:solidFill>
                <a:latin typeface="Arial Black" pitchFamily="34" charset="0"/>
              </a:rPr>
              <a:t>Promoting a positive </a:t>
            </a:r>
            <a:br>
              <a:rPr lang="en-GB" sz="3200" dirty="0" smtClean="0">
                <a:solidFill>
                  <a:schemeClr val="tx2"/>
                </a:solidFill>
                <a:latin typeface="Arial Black" pitchFamily="34" charset="0"/>
              </a:rPr>
            </a:br>
            <a:r>
              <a:rPr lang="en-GB" sz="3200" dirty="0" smtClean="0">
                <a:solidFill>
                  <a:schemeClr val="tx2"/>
                </a:solidFill>
                <a:latin typeface="Arial Black" pitchFamily="34" charset="0"/>
              </a:rPr>
              <a:t>environment</a:t>
            </a: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001419"/>
          </a:xfrm>
        </p:spPr>
        <p:txBody>
          <a:bodyPr>
            <a:normAutofit/>
          </a:bodyPr>
          <a:lstStyle/>
          <a:p>
            <a:r>
              <a:rPr lang="en-GB" sz="2400" dirty="0" smtClean="0">
                <a:solidFill>
                  <a:schemeClr val="tx2"/>
                </a:solidFill>
              </a:rPr>
              <a:t>Human Resources </a:t>
            </a:r>
          </a:p>
          <a:p>
            <a:r>
              <a:rPr lang="en-GB" sz="2400" dirty="0" smtClean="0">
                <a:solidFill>
                  <a:schemeClr val="tx2"/>
                </a:solidFill>
              </a:rPr>
              <a:t>Dignity and Respect Advisers</a:t>
            </a:r>
          </a:p>
          <a:p>
            <a:r>
              <a:rPr lang="en-GB" sz="2400" dirty="0" smtClean="0">
                <a:solidFill>
                  <a:schemeClr val="tx2"/>
                </a:solidFill>
              </a:rPr>
              <a:t>Employee Counselling Service </a:t>
            </a:r>
          </a:p>
          <a:p>
            <a:r>
              <a:rPr lang="en-GB" sz="2400" dirty="0" smtClean="0">
                <a:solidFill>
                  <a:schemeClr val="tx2"/>
                </a:solidFill>
              </a:rPr>
              <a:t>Trade Union Representatives </a:t>
            </a:r>
          </a:p>
          <a:p>
            <a:r>
              <a:rPr lang="en-GB" sz="2400" dirty="0" smtClean="0">
                <a:solidFill>
                  <a:schemeClr val="tx2"/>
                </a:solidFill>
              </a:rPr>
              <a:t>Equality and Diversity Manager </a:t>
            </a:r>
          </a:p>
          <a:p>
            <a:r>
              <a:rPr lang="en-GB" sz="2400" dirty="0" smtClean="0">
                <a:solidFill>
                  <a:schemeClr val="tx2"/>
                </a:solidFill>
              </a:rPr>
              <a:t>Health and Safety Executive </a:t>
            </a:r>
          </a:p>
          <a:p>
            <a:r>
              <a:rPr lang="en-GB" sz="2400" dirty="0" smtClean="0">
                <a:solidFill>
                  <a:schemeClr val="tx2"/>
                </a:solidFill>
              </a:rPr>
              <a:t>Equality and Human Rights Commission </a:t>
            </a:r>
          </a:p>
          <a:p>
            <a:r>
              <a:rPr lang="en-GB" sz="2400" dirty="0" smtClean="0">
                <a:solidFill>
                  <a:schemeClr val="tx2"/>
                </a:solidFill>
              </a:rPr>
              <a:t>Student Counselling </a:t>
            </a:r>
          </a:p>
          <a:p>
            <a:r>
              <a:rPr lang="en-GB" sz="2400" dirty="0" smtClean="0">
                <a:solidFill>
                  <a:schemeClr val="tx2"/>
                </a:solidFill>
              </a:rPr>
              <a:t>The Advice Hub at the Students Association </a:t>
            </a:r>
          </a:p>
          <a:p>
            <a:r>
              <a:rPr lang="en-GB" sz="2400" dirty="0" smtClean="0">
                <a:solidFill>
                  <a:schemeClr val="tx2"/>
                </a:solidFill>
              </a:rPr>
              <a:t>The University Chaplaincy </a:t>
            </a:r>
          </a:p>
          <a:p>
            <a:r>
              <a:rPr lang="en-GB" sz="2400" dirty="0" smtClean="0">
                <a:solidFill>
                  <a:schemeClr val="tx2"/>
                </a:solidFill>
              </a:rPr>
              <a:t>Adviser of Studies or Academic Counsellor </a:t>
            </a:r>
          </a:p>
          <a:p>
            <a:endParaRPr lang="en-GB" sz="2400" dirty="0" smtClean="0"/>
          </a:p>
          <a:p>
            <a:endParaRPr lang="en-GB" sz="2400" dirty="0" smtClean="0"/>
          </a:p>
          <a:p>
            <a:endParaRPr lang="en-GB" sz="2400" dirty="0" smtClean="0">
              <a:solidFill>
                <a:schemeClr val="tx2"/>
              </a:solidFill>
            </a:endParaRP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720080"/>
          </a:xfrm>
        </p:spPr>
        <p:txBody>
          <a:bodyPr/>
          <a:lstStyle/>
          <a:p>
            <a:r>
              <a:rPr lang="en-GB" sz="3200" dirty="0" smtClean="0">
                <a:solidFill>
                  <a:schemeClr val="tx2"/>
                </a:solidFill>
                <a:latin typeface="Arial Black" pitchFamily="34" charset="0"/>
              </a:rPr>
              <a:t>Further resources and support</a:t>
            </a: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95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229600" cy="4497363"/>
          </a:xfrm>
        </p:spPr>
        <p:txBody>
          <a:bodyPr>
            <a:normAutofit lnSpcReduction="10000"/>
          </a:bodyPr>
          <a:lstStyle/>
          <a:p>
            <a:r>
              <a:rPr lang="en-GB" sz="2800" dirty="0" smtClean="0">
                <a:solidFill>
                  <a:schemeClr val="tx2"/>
                </a:solidFill>
              </a:rPr>
              <a:t>What do we mean by Dignity and Respect?</a:t>
            </a:r>
          </a:p>
          <a:p>
            <a:r>
              <a:rPr lang="en-GB" sz="2800" dirty="0" smtClean="0">
                <a:solidFill>
                  <a:schemeClr val="tx2"/>
                </a:solidFill>
              </a:rPr>
              <a:t>Why do we need a policy and what’s in it?</a:t>
            </a:r>
          </a:p>
          <a:p>
            <a:r>
              <a:rPr lang="en-GB" sz="2800" dirty="0" smtClean="0">
                <a:solidFill>
                  <a:schemeClr val="tx2"/>
                </a:solidFill>
              </a:rPr>
              <a:t>What constitutes bullying, harassment and unacceptable behaviour?</a:t>
            </a:r>
          </a:p>
          <a:p>
            <a:r>
              <a:rPr lang="en-GB" sz="2800" dirty="0" smtClean="0">
                <a:solidFill>
                  <a:schemeClr val="tx2"/>
                </a:solidFill>
              </a:rPr>
              <a:t>What should I do if I am subjected to or witness such behaviour?</a:t>
            </a:r>
          </a:p>
          <a:p>
            <a:r>
              <a:rPr lang="en-GB" sz="2800" dirty="0" smtClean="0">
                <a:solidFill>
                  <a:schemeClr val="tx2"/>
                </a:solidFill>
              </a:rPr>
              <a:t>What can I expect to happen next?</a:t>
            </a:r>
          </a:p>
          <a:p>
            <a:r>
              <a:rPr lang="en-GB" sz="2800" dirty="0" smtClean="0">
                <a:solidFill>
                  <a:schemeClr val="tx2"/>
                </a:solidFill>
              </a:rPr>
              <a:t>What else can we do to promote a positive environment?</a:t>
            </a:r>
          </a:p>
          <a:p>
            <a:r>
              <a:rPr lang="en-GB" sz="2800" dirty="0" smtClean="0">
                <a:solidFill>
                  <a:schemeClr val="tx2"/>
                </a:solidFill>
              </a:rPr>
              <a:t>Some further resources and support</a:t>
            </a:r>
          </a:p>
        </p:txBody>
      </p:sp>
      <p:sp>
        <p:nvSpPr>
          <p:cNvPr id="3" name="Title 2"/>
          <p:cNvSpPr>
            <a:spLocks noGrp="1"/>
          </p:cNvSpPr>
          <p:nvPr>
            <p:ph type="ctrTitle"/>
          </p:nvPr>
        </p:nvSpPr>
        <p:spPr>
          <a:xfrm>
            <a:off x="539552" y="908720"/>
            <a:ext cx="8208912" cy="720080"/>
          </a:xfrm>
        </p:spPr>
        <p:txBody>
          <a:bodyPr/>
          <a:lstStyle/>
          <a:p>
            <a:r>
              <a:rPr lang="en-GB" sz="3200" dirty="0" smtClean="0">
                <a:solidFill>
                  <a:schemeClr val="tx2"/>
                </a:solidFill>
                <a:latin typeface="Arial Black" pitchFamily="34" charset="0"/>
              </a:rPr>
              <a:t>Plan for the session</a:t>
            </a: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145435"/>
          </a:xfrm>
        </p:spPr>
        <p:txBody>
          <a:bodyPr>
            <a:normAutofit/>
          </a:bodyPr>
          <a:lstStyle/>
          <a:p>
            <a:endParaRPr lang="en-GB" sz="2800" dirty="0" smtClean="0">
              <a:solidFill>
                <a:schemeClr val="tx2"/>
              </a:solidFill>
            </a:endParaRPr>
          </a:p>
          <a:p>
            <a:endParaRPr lang="en-GB" sz="2400" dirty="0" smtClean="0">
              <a:solidFill>
                <a:schemeClr val="tx2"/>
              </a:solidFill>
            </a:endParaRPr>
          </a:p>
          <a:p>
            <a:pPr>
              <a:buFont typeface="Wingdings" pitchFamily="2" charset="2"/>
              <a:buChar char="ü"/>
            </a:pPr>
            <a:r>
              <a:rPr lang="en-GB" sz="2800" dirty="0" smtClean="0">
                <a:solidFill>
                  <a:schemeClr val="tx2"/>
                </a:solidFill>
              </a:rPr>
              <a:t>The basics: bullying and harassing behaviours are not tolerated</a:t>
            </a:r>
          </a:p>
          <a:p>
            <a:pPr>
              <a:buFont typeface="Wingdings" pitchFamily="2" charset="2"/>
              <a:buChar char="ü"/>
            </a:pPr>
            <a:r>
              <a:rPr lang="en-GB" sz="2800" dirty="0" smtClean="0">
                <a:solidFill>
                  <a:schemeClr val="tx2"/>
                </a:solidFill>
              </a:rPr>
              <a:t>A positive culture, where all individuals are respected and their contributions valued</a:t>
            </a:r>
          </a:p>
          <a:p>
            <a:pPr>
              <a:buFont typeface="Wingdings" pitchFamily="2" charset="2"/>
              <a:buChar char="ü"/>
            </a:pPr>
            <a:r>
              <a:rPr lang="en-GB" sz="2800" dirty="0" smtClean="0">
                <a:solidFill>
                  <a:schemeClr val="tx2"/>
                </a:solidFill>
              </a:rPr>
              <a:t>Fair treatment, regardless of personal &amp; protected characteristics</a:t>
            </a:r>
          </a:p>
          <a:p>
            <a:pPr>
              <a:buFont typeface="Wingdings" pitchFamily="2" charset="2"/>
              <a:buChar char="ü"/>
            </a:pPr>
            <a:r>
              <a:rPr lang="en-GB" sz="2800" dirty="0" smtClean="0">
                <a:solidFill>
                  <a:schemeClr val="tx2"/>
                </a:solidFill>
              </a:rPr>
              <a:t>Feeling confident and secure in raising and addressing issues where they arise</a:t>
            </a:r>
          </a:p>
          <a:p>
            <a:pPr>
              <a:buFont typeface="Wingdings" pitchFamily="2" charset="2"/>
              <a:buChar char="ü"/>
            </a:pPr>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611560" y="548680"/>
            <a:ext cx="8208912" cy="1224136"/>
          </a:xfrm>
        </p:spPr>
        <p:txBody>
          <a:bodyPr/>
          <a:lstStyle/>
          <a:p>
            <a:r>
              <a:rPr lang="en-GB" sz="3200" dirty="0" smtClean="0">
                <a:solidFill>
                  <a:schemeClr val="tx2"/>
                </a:solidFill>
                <a:latin typeface="Arial Black" pitchFamily="34" charset="0"/>
              </a:rPr>
              <a:t>What do we mean by Dignity </a:t>
            </a:r>
            <a:br>
              <a:rPr lang="en-GB" sz="3200" dirty="0" smtClean="0">
                <a:solidFill>
                  <a:schemeClr val="tx2"/>
                </a:solidFill>
                <a:latin typeface="Arial Black" pitchFamily="34" charset="0"/>
              </a:rPr>
            </a:br>
            <a:r>
              <a:rPr lang="en-GB" sz="3200" dirty="0" smtClean="0">
                <a:solidFill>
                  <a:schemeClr val="tx2"/>
                </a:solidFill>
                <a:latin typeface="Arial Black" pitchFamily="34" charset="0"/>
              </a:rPr>
              <a:t> &amp; Respect?</a:t>
            </a:r>
            <a:br>
              <a:rPr lang="en-GB" sz="3200" dirty="0" smtClean="0">
                <a:solidFill>
                  <a:schemeClr val="tx2"/>
                </a:solidFill>
                <a:latin typeface="Arial Black" pitchFamily="34" charset="0"/>
              </a:rPr>
            </a:br>
            <a:r>
              <a:rPr lang="en-GB" sz="3200" dirty="0" smtClean="0">
                <a:solidFill>
                  <a:schemeClr val="tx2"/>
                </a:solidFill>
                <a:latin typeface="Arial Black" pitchFamily="34" charset="0"/>
              </a:rPr>
              <a:t/>
            </a:r>
            <a:br>
              <a:rPr lang="en-GB" sz="3200" dirty="0" smtClean="0">
                <a:solidFill>
                  <a:schemeClr val="tx2"/>
                </a:solidFill>
                <a:latin typeface="Arial Black" pitchFamily="34" charset="0"/>
              </a:rPr>
            </a:br>
            <a:r>
              <a:rPr lang="en-GB" sz="3200" dirty="0" smtClean="0">
                <a:solidFill>
                  <a:schemeClr val="tx2"/>
                </a:solidFill>
                <a:latin typeface="Arial Black" pitchFamily="34" charset="0"/>
              </a:rPr>
              <a:t/>
            </a:r>
            <a:br>
              <a:rPr lang="en-GB" sz="3200" dirty="0" smtClean="0">
                <a:solidFill>
                  <a:schemeClr val="tx2"/>
                </a:solidFill>
                <a:latin typeface="Arial Black" pitchFamily="34" charset="0"/>
              </a:rPr>
            </a:b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707088" cy="936104"/>
          </a:xfrm>
        </p:spPr>
        <p:txBody>
          <a:bodyPr/>
          <a:lstStyle/>
          <a:p>
            <a:r>
              <a:rPr lang="en-GB" sz="3200" dirty="0" smtClean="0">
                <a:solidFill>
                  <a:schemeClr val="tx2"/>
                </a:solidFill>
                <a:latin typeface="Arial Black" pitchFamily="34" charset="0"/>
              </a:rPr>
              <a:t>Why do we need a policy?</a:t>
            </a:r>
            <a:r>
              <a:rPr lang="en-GB" dirty="0" smtClean="0">
                <a:solidFill>
                  <a:schemeClr val="tx2"/>
                </a:solidFill>
              </a:rPr>
              <a:t/>
            </a:r>
            <a:br>
              <a:rPr lang="en-GB" dirty="0" smtClean="0">
                <a:solidFill>
                  <a:schemeClr val="tx2"/>
                </a:solidFill>
              </a:rPr>
            </a:br>
            <a:endParaRPr lang="en-GB" dirty="0"/>
          </a:p>
        </p:txBody>
      </p:sp>
      <p:sp>
        <p:nvSpPr>
          <p:cNvPr id="3" name="Content Placeholder 2"/>
          <p:cNvSpPr>
            <a:spLocks noGrp="1"/>
          </p:cNvSpPr>
          <p:nvPr>
            <p:ph sz="half" idx="1"/>
          </p:nvPr>
        </p:nvSpPr>
        <p:spPr>
          <a:xfrm>
            <a:off x="457200" y="1556792"/>
            <a:ext cx="4258816" cy="4569371"/>
          </a:xfrm>
        </p:spPr>
        <p:txBody>
          <a:bodyPr>
            <a:normAutofit fontScale="85000" lnSpcReduction="20000"/>
          </a:bodyPr>
          <a:lstStyle/>
          <a:p>
            <a:r>
              <a:rPr lang="en-GB" sz="2400" b="1" dirty="0" smtClean="0">
                <a:solidFill>
                  <a:srgbClr val="7030A0"/>
                </a:solidFill>
              </a:rPr>
              <a:t>Equality Act 2010 prohibits</a:t>
            </a:r>
          </a:p>
          <a:p>
            <a:endParaRPr lang="en-GB" sz="2400" b="1" dirty="0" smtClean="0">
              <a:solidFill>
                <a:schemeClr val="tx2"/>
              </a:solidFill>
            </a:endParaRPr>
          </a:p>
          <a:p>
            <a:pPr>
              <a:buFont typeface="Wingdings" pitchFamily="2" charset="2"/>
              <a:buChar char="ü"/>
            </a:pPr>
            <a:r>
              <a:rPr lang="en-GB" sz="2400" i="1" dirty="0" smtClean="0">
                <a:solidFill>
                  <a:schemeClr val="tx2"/>
                </a:solidFill>
              </a:rPr>
              <a:t>Discrimination</a:t>
            </a:r>
          </a:p>
          <a:p>
            <a:pPr>
              <a:buFont typeface="Wingdings" pitchFamily="2" charset="2"/>
              <a:buChar char="ü"/>
            </a:pPr>
            <a:r>
              <a:rPr lang="en-GB" sz="2400" i="1" dirty="0" smtClean="0">
                <a:solidFill>
                  <a:schemeClr val="tx2"/>
                </a:solidFill>
              </a:rPr>
              <a:t>Victimisation</a:t>
            </a:r>
          </a:p>
          <a:p>
            <a:pPr>
              <a:buFont typeface="Wingdings" pitchFamily="2" charset="2"/>
              <a:buChar char="ü"/>
            </a:pPr>
            <a:r>
              <a:rPr lang="en-GB" sz="2400" i="1" dirty="0" smtClean="0">
                <a:solidFill>
                  <a:schemeClr val="tx2"/>
                </a:solidFill>
              </a:rPr>
              <a:t>Harassment</a:t>
            </a:r>
          </a:p>
          <a:p>
            <a:pPr>
              <a:buFont typeface="Wingdings" pitchFamily="2" charset="2"/>
              <a:buChar char="Ø"/>
            </a:pPr>
            <a:r>
              <a:rPr lang="en-GB" sz="2400" dirty="0" smtClean="0">
                <a:solidFill>
                  <a:schemeClr val="tx2"/>
                </a:solidFill>
              </a:rPr>
              <a:t>based on any of the Protected Characteristics</a:t>
            </a:r>
          </a:p>
          <a:p>
            <a:pPr>
              <a:buFont typeface="Wingdings" pitchFamily="2" charset="2"/>
              <a:buChar char="Ø"/>
            </a:pPr>
            <a:endParaRPr lang="en-GB" sz="2400" dirty="0" smtClean="0">
              <a:solidFill>
                <a:schemeClr val="tx2"/>
              </a:solidFill>
            </a:endParaRPr>
          </a:p>
          <a:p>
            <a:r>
              <a:rPr lang="en-GB" sz="2400" b="1" dirty="0" smtClean="0">
                <a:solidFill>
                  <a:schemeClr val="tx2"/>
                </a:solidFill>
              </a:rPr>
              <a:t>The Act also protects where there is:</a:t>
            </a:r>
          </a:p>
          <a:p>
            <a:pPr>
              <a:buFont typeface="Wingdings" pitchFamily="2" charset="2"/>
              <a:buChar char="ü"/>
            </a:pPr>
            <a:r>
              <a:rPr lang="en-GB" sz="2400" i="1" dirty="0" smtClean="0">
                <a:solidFill>
                  <a:schemeClr val="tx2"/>
                </a:solidFill>
              </a:rPr>
              <a:t>a perception of a protected characteristic</a:t>
            </a:r>
          </a:p>
          <a:p>
            <a:pPr>
              <a:buFont typeface="Wingdings" pitchFamily="2" charset="2"/>
              <a:buChar char="ü"/>
            </a:pPr>
            <a:r>
              <a:rPr lang="en-GB" sz="2400" i="1" dirty="0" smtClean="0">
                <a:solidFill>
                  <a:schemeClr val="tx2"/>
                </a:solidFill>
              </a:rPr>
              <a:t>association with someone who has a protected characteristic</a:t>
            </a:r>
          </a:p>
          <a:p>
            <a:pPr>
              <a:buNone/>
            </a:pPr>
            <a:endParaRPr lang="en-GB" sz="2400" dirty="0">
              <a:solidFill>
                <a:schemeClr val="tx2"/>
              </a:solidFill>
            </a:endParaRPr>
          </a:p>
        </p:txBody>
      </p:sp>
      <p:sp>
        <p:nvSpPr>
          <p:cNvPr id="4" name="Content Placeholder 3"/>
          <p:cNvSpPr>
            <a:spLocks noGrp="1"/>
          </p:cNvSpPr>
          <p:nvPr>
            <p:ph sz="half" idx="2"/>
          </p:nvPr>
        </p:nvSpPr>
        <p:spPr>
          <a:xfrm>
            <a:off x="4644008" y="1556792"/>
            <a:ext cx="4038600" cy="4641379"/>
          </a:xfrm>
        </p:spPr>
        <p:txBody>
          <a:bodyPr>
            <a:normAutofit fontScale="85000" lnSpcReduction="20000"/>
          </a:bodyPr>
          <a:lstStyle/>
          <a:p>
            <a:r>
              <a:rPr lang="en-GB" sz="2400" b="1" dirty="0" smtClean="0">
                <a:solidFill>
                  <a:srgbClr val="7030A0"/>
                </a:solidFill>
              </a:rPr>
              <a:t>Function of the policy</a:t>
            </a:r>
          </a:p>
          <a:p>
            <a:endParaRPr lang="en-GB" sz="2400" b="1" dirty="0" smtClean="0">
              <a:solidFill>
                <a:schemeClr val="tx2"/>
              </a:solidFill>
            </a:endParaRPr>
          </a:p>
          <a:p>
            <a:pPr>
              <a:buFont typeface="Wingdings" pitchFamily="2" charset="2"/>
              <a:buChar char="ü"/>
            </a:pPr>
            <a:r>
              <a:rPr lang="en-GB" sz="2400" i="1" dirty="0" smtClean="0">
                <a:solidFill>
                  <a:schemeClr val="tx2"/>
                </a:solidFill>
              </a:rPr>
              <a:t>Ensuring compliance with the Act</a:t>
            </a:r>
          </a:p>
          <a:p>
            <a:pPr>
              <a:buFont typeface="Wingdings" pitchFamily="2" charset="2"/>
              <a:buChar char="Ø"/>
            </a:pPr>
            <a:r>
              <a:rPr lang="en-GB" sz="2400" dirty="0" smtClean="0">
                <a:solidFill>
                  <a:schemeClr val="tx2"/>
                </a:solidFill>
              </a:rPr>
              <a:t>particularly regarding discrimination etc. </a:t>
            </a:r>
          </a:p>
          <a:p>
            <a:pPr>
              <a:buFont typeface="Wingdings" pitchFamily="2" charset="2"/>
              <a:buChar char="Ø"/>
            </a:pPr>
            <a:endParaRPr lang="en-GB" sz="2400" dirty="0" smtClean="0">
              <a:solidFill>
                <a:schemeClr val="tx2"/>
              </a:solidFill>
            </a:endParaRPr>
          </a:p>
          <a:p>
            <a:pPr>
              <a:buFont typeface="Wingdings" pitchFamily="2" charset="2"/>
              <a:buChar char="ü"/>
            </a:pPr>
            <a:r>
              <a:rPr lang="en-GB" sz="2400" i="1" dirty="0" smtClean="0">
                <a:solidFill>
                  <a:schemeClr val="tx2"/>
                </a:solidFill>
              </a:rPr>
              <a:t>Outline formal and informal support mechanisms</a:t>
            </a:r>
          </a:p>
          <a:p>
            <a:pPr>
              <a:buFont typeface="Wingdings" pitchFamily="2" charset="2"/>
              <a:buChar char="Ø"/>
            </a:pPr>
            <a:r>
              <a:rPr lang="en-GB" sz="2400" dirty="0" smtClean="0">
                <a:solidFill>
                  <a:schemeClr val="tx2"/>
                </a:solidFill>
              </a:rPr>
              <a:t>and clarity on what constitutes breach of policy</a:t>
            </a:r>
          </a:p>
          <a:p>
            <a:pPr>
              <a:buFont typeface="Wingdings" pitchFamily="2" charset="2"/>
              <a:buChar char="Ø"/>
            </a:pPr>
            <a:endParaRPr lang="en-GB" sz="2400" dirty="0" smtClean="0">
              <a:solidFill>
                <a:schemeClr val="tx2"/>
              </a:solidFill>
            </a:endParaRPr>
          </a:p>
          <a:p>
            <a:pPr>
              <a:buFont typeface="Wingdings" pitchFamily="2" charset="2"/>
              <a:buChar char="ü"/>
            </a:pPr>
            <a:r>
              <a:rPr lang="en-GB" sz="2400" i="1" dirty="0" smtClean="0">
                <a:solidFill>
                  <a:schemeClr val="tx2"/>
                </a:solidFill>
              </a:rPr>
              <a:t>Provide consistency and transparency </a:t>
            </a:r>
          </a:p>
          <a:p>
            <a:pPr>
              <a:buFont typeface="Wingdings" pitchFamily="2" charset="2"/>
              <a:buChar char="Ø"/>
            </a:pPr>
            <a:r>
              <a:rPr lang="en-GB" sz="2400" dirty="0" smtClean="0">
                <a:solidFill>
                  <a:schemeClr val="tx2"/>
                </a:solidFill>
              </a:rPr>
              <a:t>to ensure the approach is fair and applied equally</a:t>
            </a:r>
          </a:p>
          <a:p>
            <a:pPr>
              <a:buFont typeface="Wingdings" pitchFamily="2" charset="2"/>
              <a:buChar char="ü"/>
            </a:pPr>
            <a:endParaRPr lang="en-GB" sz="2400" dirty="0"/>
          </a:p>
        </p:txBody>
      </p:sp>
    </p:spTree>
    <p:extLst>
      <p:ext uri="{BB962C8B-B14F-4D97-AF65-F5344CB8AC3E}">
        <p14:creationId xmlns:p14="http://schemas.microsoft.com/office/powerpoint/2010/main" val="3924549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001419"/>
          </a:xfrm>
        </p:spPr>
        <p:txBody>
          <a:bodyPr>
            <a:normAutofit/>
          </a:bodyPr>
          <a:lstStyle/>
          <a:p>
            <a:endParaRPr lang="en-GB" sz="2400" b="1" dirty="0" smtClean="0">
              <a:solidFill>
                <a:schemeClr val="tx2"/>
              </a:solidFill>
            </a:endParaRPr>
          </a:p>
          <a:p>
            <a:pPr>
              <a:buNone/>
            </a:pPr>
            <a:r>
              <a:rPr lang="en-GB" sz="2400" b="1" dirty="0" smtClean="0">
                <a:solidFill>
                  <a:schemeClr val="tx2"/>
                </a:solidFill>
              </a:rPr>
              <a:t>Covers staff/students but also visitors, contractors, </a:t>
            </a:r>
          </a:p>
          <a:p>
            <a:pPr>
              <a:buNone/>
            </a:pPr>
            <a:r>
              <a:rPr lang="en-GB" sz="2400" b="1" dirty="0" smtClean="0">
                <a:solidFill>
                  <a:schemeClr val="tx2"/>
                </a:solidFill>
              </a:rPr>
              <a:t>suppliers etc</a:t>
            </a:r>
          </a:p>
          <a:p>
            <a:pPr>
              <a:buNone/>
            </a:pPr>
            <a:endParaRPr lang="en-GB" sz="2400" b="1" dirty="0" smtClean="0">
              <a:solidFill>
                <a:schemeClr val="tx2"/>
              </a:solidFill>
            </a:endParaRPr>
          </a:p>
          <a:p>
            <a:pPr>
              <a:buFont typeface="Wingdings" pitchFamily="2" charset="2"/>
              <a:buChar char="ü"/>
            </a:pPr>
            <a:r>
              <a:rPr lang="en-GB" sz="2400" dirty="0" smtClean="0">
                <a:solidFill>
                  <a:schemeClr val="tx2"/>
                </a:solidFill>
              </a:rPr>
              <a:t>University and individual responsibilities</a:t>
            </a:r>
          </a:p>
          <a:p>
            <a:pPr>
              <a:buFont typeface="Wingdings" pitchFamily="2" charset="2"/>
              <a:buChar char="ü"/>
            </a:pPr>
            <a:r>
              <a:rPr lang="en-GB" sz="2400" dirty="0" smtClean="0">
                <a:solidFill>
                  <a:schemeClr val="tx2"/>
                </a:solidFill>
              </a:rPr>
              <a:t>Support routes for those who have experienced or been accused of behaviour that breaches policy</a:t>
            </a:r>
          </a:p>
          <a:p>
            <a:pPr>
              <a:buFont typeface="Wingdings" pitchFamily="2" charset="2"/>
              <a:buChar char="ü"/>
            </a:pPr>
            <a:r>
              <a:rPr lang="en-GB" sz="2400" dirty="0" smtClean="0">
                <a:solidFill>
                  <a:schemeClr val="tx2"/>
                </a:solidFill>
              </a:rPr>
              <a:t>Methods of seeking resolution</a:t>
            </a:r>
          </a:p>
          <a:p>
            <a:pPr>
              <a:buFont typeface="Wingdings" pitchFamily="2" charset="2"/>
              <a:buChar char="ü"/>
            </a:pPr>
            <a:r>
              <a:rPr lang="en-GB" sz="2400" dirty="0" smtClean="0">
                <a:solidFill>
                  <a:schemeClr val="tx2"/>
                </a:solidFill>
              </a:rPr>
              <a:t>Informal and formal complaint processes</a:t>
            </a:r>
          </a:p>
          <a:p>
            <a:pPr>
              <a:buFont typeface="Wingdings" pitchFamily="2" charset="2"/>
              <a:buChar char="ü"/>
            </a:pPr>
            <a:r>
              <a:rPr lang="en-GB" sz="2400" dirty="0" smtClean="0">
                <a:solidFill>
                  <a:schemeClr val="tx2"/>
                </a:solidFill>
              </a:rPr>
              <a:t>Definitions of bullying, harassment and victimisation</a:t>
            </a:r>
          </a:p>
          <a:p>
            <a:pPr>
              <a:buFont typeface="Wingdings" pitchFamily="2" charset="2"/>
              <a:buChar char="ü"/>
            </a:pPr>
            <a:r>
              <a:rPr lang="en-GB" sz="2400" dirty="0" smtClean="0">
                <a:solidFill>
                  <a:schemeClr val="tx2"/>
                </a:solidFill>
              </a:rPr>
              <a:t>Guidance on investigating complaints</a:t>
            </a:r>
          </a:p>
          <a:p>
            <a:pPr>
              <a:buFont typeface="Wingdings" pitchFamily="2" charset="2"/>
              <a:buChar char="ü"/>
            </a:pPr>
            <a:endParaRPr lang="en-GB" sz="2400" dirty="0" smtClean="0">
              <a:solidFill>
                <a:schemeClr val="tx2"/>
              </a:solidFill>
            </a:endParaRP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720080"/>
          </a:xfrm>
        </p:spPr>
        <p:txBody>
          <a:bodyPr/>
          <a:lstStyle/>
          <a:p>
            <a:r>
              <a:rPr lang="en-GB" sz="3200" dirty="0" smtClean="0">
                <a:solidFill>
                  <a:schemeClr val="tx2"/>
                </a:solidFill>
                <a:latin typeface="Arial Black" pitchFamily="34" charset="0"/>
              </a:rPr>
              <a:t>What’s in the policy?</a:t>
            </a:r>
            <a:br>
              <a:rPr lang="en-GB" sz="3200" dirty="0" smtClean="0">
                <a:solidFill>
                  <a:schemeClr val="tx2"/>
                </a:solidFill>
                <a:latin typeface="Arial Black" pitchFamily="34" charset="0"/>
              </a:rPr>
            </a:b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001419"/>
          </a:xfrm>
        </p:spPr>
        <p:txBody>
          <a:bodyPr>
            <a:normAutofit lnSpcReduction="10000"/>
          </a:bodyPr>
          <a:lstStyle/>
          <a:p>
            <a:pPr>
              <a:buFont typeface="Wingdings" pitchFamily="2" charset="2"/>
              <a:buChar char="ü"/>
            </a:pPr>
            <a:endParaRPr lang="en-GB" sz="2400" dirty="0" smtClean="0">
              <a:solidFill>
                <a:schemeClr val="tx2"/>
              </a:solidFill>
            </a:endParaRPr>
          </a:p>
          <a:p>
            <a:pPr>
              <a:buFont typeface="Wingdings" pitchFamily="2" charset="2"/>
              <a:buChar char="ü"/>
            </a:pPr>
            <a:r>
              <a:rPr lang="en-GB" sz="2400" dirty="0" smtClean="0">
                <a:solidFill>
                  <a:schemeClr val="tx2"/>
                </a:solidFill>
              </a:rPr>
              <a:t>Offensive, intimidating, malicious or insulting </a:t>
            </a:r>
          </a:p>
          <a:p>
            <a:pPr>
              <a:buNone/>
            </a:pPr>
            <a:r>
              <a:rPr lang="en-GB" sz="2400" dirty="0" smtClean="0">
                <a:solidFill>
                  <a:schemeClr val="tx2"/>
                </a:solidFill>
              </a:rPr>
              <a:t>	behaviour</a:t>
            </a:r>
          </a:p>
          <a:p>
            <a:pPr>
              <a:buFont typeface="Wingdings" pitchFamily="2" charset="2"/>
              <a:buChar char="ü"/>
            </a:pPr>
            <a:r>
              <a:rPr lang="en-GB" sz="2400" dirty="0" smtClean="0">
                <a:solidFill>
                  <a:schemeClr val="tx2"/>
                </a:solidFill>
              </a:rPr>
              <a:t>Intentionally or otherwise u</a:t>
            </a:r>
            <a:r>
              <a:rPr lang="fr-FR" sz="2400" dirty="0" smtClean="0">
                <a:solidFill>
                  <a:schemeClr val="tx2"/>
                </a:solidFill>
              </a:rPr>
              <a:t>ndermines, humiliates, denigrates or injures </a:t>
            </a:r>
          </a:p>
          <a:p>
            <a:pPr>
              <a:buFont typeface="Wingdings" pitchFamily="2" charset="2"/>
              <a:buChar char="ü"/>
            </a:pPr>
            <a:r>
              <a:rPr lang="en-GB" sz="2400" dirty="0" smtClean="0">
                <a:solidFill>
                  <a:schemeClr val="tx2"/>
                </a:solidFill>
              </a:rPr>
              <a:t>Normally characterised by a pattern of behaviour</a:t>
            </a:r>
          </a:p>
          <a:p>
            <a:pPr>
              <a:buFont typeface="Wingdings" pitchFamily="2" charset="2"/>
              <a:buChar char="ü"/>
            </a:pPr>
            <a:r>
              <a:rPr lang="en-GB" sz="2400" dirty="0" smtClean="0">
                <a:solidFill>
                  <a:schemeClr val="tx2"/>
                </a:solidFill>
              </a:rPr>
              <a:t>Some isolated incidents could constitute bullying</a:t>
            </a:r>
          </a:p>
          <a:p>
            <a:pPr>
              <a:buFont typeface="Wingdings" pitchFamily="2" charset="2"/>
              <a:buChar char="ü"/>
            </a:pPr>
            <a:r>
              <a:rPr lang="en-GB" sz="2400" dirty="0" smtClean="0">
                <a:solidFill>
                  <a:schemeClr val="tx2"/>
                </a:solidFill>
              </a:rPr>
              <a:t>Doesn’t need to happen face to face</a:t>
            </a:r>
          </a:p>
          <a:p>
            <a:pPr>
              <a:buFont typeface="Wingdings" pitchFamily="2" charset="2"/>
              <a:buChar char="ü"/>
            </a:pPr>
            <a:r>
              <a:rPr lang="en-GB" sz="2400" dirty="0" smtClean="0">
                <a:solidFill>
                  <a:schemeClr val="tx2"/>
                </a:solidFill>
              </a:rPr>
              <a:t>Differentiated from the legitimate exercise of management or supervisory responsibility</a:t>
            </a:r>
          </a:p>
          <a:p>
            <a:pPr>
              <a:buFont typeface="Wingdings" pitchFamily="2" charset="2"/>
              <a:buChar char="ü"/>
            </a:pPr>
            <a:r>
              <a:rPr lang="en-GB" sz="2400" dirty="0" smtClean="0">
                <a:solidFill>
                  <a:schemeClr val="tx2"/>
                </a:solidFill>
              </a:rPr>
              <a:t>Potential consequences for employment or study, but certain types of bullying can also be unlawful</a:t>
            </a:r>
          </a:p>
          <a:p>
            <a:endParaRPr lang="en-GB" sz="2400" dirty="0" smtClean="0"/>
          </a:p>
          <a:p>
            <a:pPr>
              <a:buFont typeface="Wingdings" pitchFamily="2" charset="2"/>
              <a:buChar char="ü"/>
            </a:pPr>
            <a:endParaRPr lang="en-GB" sz="2400" b="1" dirty="0" smtClean="0">
              <a:solidFill>
                <a:schemeClr val="tx2"/>
              </a:solidFill>
            </a:endParaRPr>
          </a:p>
          <a:p>
            <a:pPr>
              <a:buFont typeface="Wingdings" pitchFamily="2" charset="2"/>
              <a:buChar char="ü"/>
            </a:pPr>
            <a:endParaRPr lang="en-GB" sz="2400" dirty="0" smtClean="0">
              <a:solidFill>
                <a:schemeClr val="tx2"/>
              </a:solidFill>
            </a:endParaRP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720080"/>
          </a:xfrm>
        </p:spPr>
        <p:txBody>
          <a:bodyPr/>
          <a:lstStyle/>
          <a:p>
            <a:r>
              <a:rPr lang="en-GB" sz="3200" dirty="0" smtClean="0">
                <a:solidFill>
                  <a:schemeClr val="tx2"/>
                </a:solidFill>
                <a:latin typeface="Arial Black" pitchFamily="34" charset="0"/>
              </a:rPr>
              <a:t>What do we mean by bullying?</a:t>
            </a:r>
            <a:br>
              <a:rPr lang="en-GB" sz="3200" dirty="0" smtClean="0">
                <a:solidFill>
                  <a:schemeClr val="tx2"/>
                </a:solidFill>
                <a:latin typeface="Arial Black" pitchFamily="34" charset="0"/>
              </a:rPr>
            </a:b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145435"/>
          </a:xfrm>
        </p:spPr>
        <p:txBody>
          <a:bodyPr>
            <a:normAutofit lnSpcReduction="10000"/>
          </a:bodyPr>
          <a:lstStyle/>
          <a:p>
            <a:pPr>
              <a:buFont typeface="Wingdings" pitchFamily="2" charset="2"/>
              <a:buChar char="ü"/>
            </a:pPr>
            <a:endParaRPr lang="en-GB" sz="2400" dirty="0" smtClean="0">
              <a:solidFill>
                <a:schemeClr val="tx2"/>
              </a:solidFill>
            </a:endParaRPr>
          </a:p>
          <a:p>
            <a:pPr>
              <a:buFont typeface="Wingdings" pitchFamily="2" charset="2"/>
              <a:buChar char="ü"/>
            </a:pPr>
            <a:r>
              <a:rPr lang="en-GB" sz="2400" dirty="0" smtClean="0">
                <a:solidFill>
                  <a:schemeClr val="tx2"/>
                </a:solidFill>
              </a:rPr>
              <a:t>Unwanted conduct, potentially related to  a PC</a:t>
            </a:r>
          </a:p>
          <a:p>
            <a:pPr>
              <a:buFont typeface="Wingdings" pitchFamily="2" charset="2"/>
              <a:buChar char="ü"/>
            </a:pPr>
            <a:r>
              <a:rPr lang="en-GB" sz="2400" dirty="0" smtClean="0">
                <a:solidFill>
                  <a:schemeClr val="tx2"/>
                </a:solidFill>
              </a:rPr>
              <a:t>Has the </a:t>
            </a:r>
            <a:r>
              <a:rPr lang="en-GB" sz="2400" b="1" dirty="0" smtClean="0">
                <a:solidFill>
                  <a:schemeClr val="tx2"/>
                </a:solidFill>
              </a:rPr>
              <a:t>purpose</a:t>
            </a:r>
            <a:r>
              <a:rPr lang="en-GB" sz="2400" dirty="0" smtClean="0">
                <a:solidFill>
                  <a:schemeClr val="tx2"/>
                </a:solidFill>
              </a:rPr>
              <a:t> or </a:t>
            </a:r>
            <a:r>
              <a:rPr lang="en-GB" sz="2400" b="1" dirty="0" smtClean="0">
                <a:solidFill>
                  <a:schemeClr val="tx2"/>
                </a:solidFill>
              </a:rPr>
              <a:t>effect</a:t>
            </a:r>
            <a:r>
              <a:rPr lang="en-GB" sz="2400" dirty="0" smtClean="0">
                <a:solidFill>
                  <a:schemeClr val="tx2"/>
                </a:solidFill>
              </a:rPr>
              <a:t> of violating dignity or creating an intimidating, hostile, degrading, humiliating or offensive environment</a:t>
            </a:r>
          </a:p>
          <a:p>
            <a:pPr>
              <a:buFont typeface="Wingdings" pitchFamily="2" charset="2"/>
              <a:buChar char="ü"/>
            </a:pPr>
            <a:r>
              <a:rPr lang="en-GB" sz="2400" dirty="0" smtClean="0">
                <a:solidFill>
                  <a:schemeClr val="tx2"/>
                </a:solidFill>
              </a:rPr>
              <a:t>Behaviour that could reasonably considered as having the effects described</a:t>
            </a:r>
          </a:p>
          <a:p>
            <a:pPr>
              <a:buFont typeface="Wingdings" pitchFamily="2" charset="2"/>
              <a:buChar char="ü"/>
            </a:pPr>
            <a:r>
              <a:rPr lang="en-GB" sz="2400" dirty="0" smtClean="0">
                <a:solidFill>
                  <a:schemeClr val="tx2"/>
                </a:solidFill>
              </a:rPr>
              <a:t>Types of harassment may breach the Equality Act if based on a PC (or perception of or link to a PC)</a:t>
            </a:r>
          </a:p>
          <a:p>
            <a:pPr>
              <a:buFont typeface="Wingdings" pitchFamily="2" charset="2"/>
              <a:buChar char="ü"/>
            </a:pPr>
            <a:r>
              <a:rPr lang="en-GB" sz="2400" dirty="0" smtClean="0">
                <a:solidFill>
                  <a:schemeClr val="tx2"/>
                </a:solidFill>
              </a:rPr>
              <a:t> This includes offensive behaviour not targeted at a specific individual or group</a:t>
            </a:r>
          </a:p>
          <a:p>
            <a:pPr>
              <a:buFont typeface="Wingdings" pitchFamily="2" charset="2"/>
              <a:buChar char="ü"/>
            </a:pPr>
            <a:r>
              <a:rPr lang="en-GB" sz="2400" dirty="0" smtClean="0">
                <a:solidFill>
                  <a:schemeClr val="tx2"/>
                </a:solidFill>
              </a:rPr>
              <a:t>Doesn’t need to happen face to face</a:t>
            </a:r>
          </a:p>
          <a:p>
            <a:pPr>
              <a:buFont typeface="Wingdings" pitchFamily="2" charset="2"/>
              <a:buChar char="ü"/>
            </a:pPr>
            <a:r>
              <a:rPr lang="en-GB" sz="2400" dirty="0" smtClean="0">
                <a:solidFill>
                  <a:schemeClr val="tx2"/>
                </a:solidFill>
              </a:rPr>
              <a:t>Victimisation: unfair treatment after making a complaint</a:t>
            </a:r>
          </a:p>
          <a:p>
            <a:pPr>
              <a:buFont typeface="Wingdings" pitchFamily="2" charset="2"/>
              <a:buChar char="ü"/>
            </a:pPr>
            <a:endParaRPr lang="en-GB" sz="2400" dirty="0" smtClean="0">
              <a:solidFill>
                <a:schemeClr val="tx2"/>
              </a:solidFill>
            </a:endParaRPr>
          </a:p>
          <a:p>
            <a:pPr>
              <a:buFont typeface="Wingdings" pitchFamily="2" charset="2"/>
              <a:buChar char="ü"/>
            </a:pPr>
            <a:endParaRPr lang="en-GB" sz="2400" dirty="0" smtClean="0">
              <a:solidFill>
                <a:schemeClr val="tx2"/>
              </a:solidFill>
            </a:endParaRPr>
          </a:p>
          <a:p>
            <a:pPr>
              <a:buFont typeface="Wingdings" pitchFamily="2" charset="2"/>
              <a:buChar char="ü"/>
            </a:pPr>
            <a:endParaRPr lang="en-GB" sz="2400" dirty="0" smtClean="0">
              <a:solidFill>
                <a:schemeClr val="tx2"/>
              </a:solidFill>
            </a:endParaRPr>
          </a:p>
          <a:p>
            <a:pPr>
              <a:buFont typeface="Wingdings" pitchFamily="2" charset="2"/>
              <a:buChar char="ü"/>
            </a:pPr>
            <a:endParaRPr lang="en-GB" sz="2400" dirty="0" smtClean="0">
              <a:solidFill>
                <a:schemeClr val="tx2"/>
              </a:solidFill>
            </a:endParaRPr>
          </a:p>
          <a:p>
            <a:pPr>
              <a:buFont typeface="Wingdings" pitchFamily="2" charset="2"/>
              <a:buChar char="ü"/>
            </a:pPr>
            <a:endParaRPr lang="en-GB" sz="2400" b="1" dirty="0" smtClean="0">
              <a:solidFill>
                <a:schemeClr val="tx2"/>
              </a:solidFill>
            </a:endParaRPr>
          </a:p>
          <a:p>
            <a:pPr>
              <a:buFont typeface="Wingdings" pitchFamily="2" charset="2"/>
              <a:buChar char="ü"/>
            </a:pPr>
            <a:endParaRPr lang="en-GB" sz="2400" dirty="0" smtClean="0">
              <a:solidFill>
                <a:schemeClr val="tx2"/>
              </a:solidFill>
            </a:endParaRP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720080"/>
          </a:xfrm>
        </p:spPr>
        <p:txBody>
          <a:bodyPr/>
          <a:lstStyle/>
          <a:p>
            <a:r>
              <a:rPr lang="en-GB" sz="3200" dirty="0" smtClean="0">
                <a:solidFill>
                  <a:schemeClr val="tx2"/>
                </a:solidFill>
                <a:latin typeface="Arial Black" pitchFamily="34" charset="0"/>
              </a:rPr>
              <a:t>What do we mean by </a:t>
            </a:r>
            <a:br>
              <a:rPr lang="en-GB" sz="3200" dirty="0" smtClean="0">
                <a:solidFill>
                  <a:schemeClr val="tx2"/>
                </a:solidFill>
                <a:latin typeface="Arial Black" pitchFamily="34" charset="0"/>
              </a:rPr>
            </a:br>
            <a:r>
              <a:rPr lang="en-GB" sz="3200" dirty="0" smtClean="0">
                <a:solidFill>
                  <a:schemeClr val="tx2"/>
                </a:solidFill>
                <a:latin typeface="Arial Black" pitchFamily="34" charset="0"/>
              </a:rPr>
              <a:t>harassment?</a:t>
            </a:r>
            <a:br>
              <a:rPr lang="en-GB" sz="3200" dirty="0" smtClean="0">
                <a:solidFill>
                  <a:schemeClr val="tx2"/>
                </a:solidFill>
                <a:latin typeface="Arial Black" pitchFamily="34" charset="0"/>
              </a:rPr>
            </a:b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145435"/>
          </a:xfrm>
        </p:spPr>
        <p:txBody>
          <a:bodyPr>
            <a:normAutofit/>
          </a:bodyPr>
          <a:lstStyle/>
          <a:p>
            <a:endParaRPr lang="en-GB" sz="2400" dirty="0" smtClean="0"/>
          </a:p>
          <a:p>
            <a:pPr>
              <a:buFont typeface="Wingdings" pitchFamily="2" charset="2"/>
              <a:buChar char="ü"/>
            </a:pPr>
            <a:r>
              <a:rPr lang="en-GB" sz="2400" dirty="0" smtClean="0">
                <a:solidFill>
                  <a:schemeClr val="tx2"/>
                </a:solidFill>
              </a:rPr>
              <a:t>Picking on people and unreasonably criticising their performance</a:t>
            </a:r>
          </a:p>
          <a:p>
            <a:pPr>
              <a:buFont typeface="Wingdings" pitchFamily="2" charset="2"/>
              <a:buChar char="ü"/>
            </a:pPr>
            <a:r>
              <a:rPr lang="en-GB" sz="2400" dirty="0" smtClean="0">
                <a:solidFill>
                  <a:schemeClr val="tx2"/>
                </a:solidFill>
              </a:rPr>
              <a:t>Unreasonable withdrawal of authority and responsibility </a:t>
            </a:r>
          </a:p>
          <a:p>
            <a:pPr>
              <a:buFont typeface="Wingdings" pitchFamily="2" charset="2"/>
              <a:buChar char="ü"/>
            </a:pPr>
            <a:r>
              <a:rPr lang="en-GB" sz="2400" dirty="0" smtClean="0">
                <a:solidFill>
                  <a:schemeClr val="tx2"/>
                </a:solidFill>
              </a:rPr>
              <a:t>Imposing unrealistic objectives or changing objectives without reasonable justification</a:t>
            </a:r>
          </a:p>
          <a:p>
            <a:pPr>
              <a:buFont typeface="Wingdings" pitchFamily="2" charset="2"/>
              <a:buChar char="ü"/>
            </a:pPr>
            <a:r>
              <a:rPr lang="en-GB" sz="2400" dirty="0" smtClean="0">
                <a:solidFill>
                  <a:schemeClr val="tx2"/>
                </a:solidFill>
              </a:rPr>
              <a:t>Isolation or non co-operation; exclusions from meetings, or work-related social events etc</a:t>
            </a:r>
          </a:p>
          <a:p>
            <a:pPr>
              <a:buFont typeface="Wingdings" pitchFamily="2" charset="2"/>
              <a:buChar char="ü"/>
            </a:pPr>
            <a:r>
              <a:rPr lang="en-GB" sz="2400" dirty="0" smtClean="0">
                <a:solidFill>
                  <a:schemeClr val="tx2"/>
                </a:solidFill>
              </a:rPr>
              <a:t>Aggressive behaviour or conduct, physical or verbal</a:t>
            </a:r>
          </a:p>
          <a:p>
            <a:pPr>
              <a:buFont typeface="Wingdings" pitchFamily="2" charset="2"/>
              <a:buChar char="ü"/>
            </a:pPr>
            <a:r>
              <a:rPr lang="en-GB" sz="2400" dirty="0" smtClean="0">
                <a:solidFill>
                  <a:schemeClr val="tx2"/>
                </a:solidFill>
              </a:rPr>
              <a:t>Reacting to a minor issue with the same vehemence as a major one</a:t>
            </a:r>
          </a:p>
          <a:p>
            <a:endParaRPr lang="en-GB" sz="2400" dirty="0" smtClean="0">
              <a:solidFill>
                <a:schemeClr val="tx2"/>
              </a:solidFill>
            </a:endParaRP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720080"/>
          </a:xfrm>
        </p:spPr>
        <p:txBody>
          <a:bodyPr/>
          <a:lstStyle/>
          <a:p>
            <a:r>
              <a:rPr lang="en-GB" sz="3200" dirty="0" smtClean="0">
                <a:solidFill>
                  <a:schemeClr val="tx2"/>
                </a:solidFill>
                <a:latin typeface="Arial Black" pitchFamily="34" charset="0"/>
              </a:rPr>
              <a:t>Examples of bullying</a:t>
            </a: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145435"/>
          </a:xfrm>
        </p:spPr>
        <p:txBody>
          <a:bodyPr>
            <a:normAutofit fontScale="92500"/>
          </a:bodyPr>
          <a:lstStyle/>
          <a:p>
            <a:endParaRPr lang="en-GB" sz="2400" dirty="0" smtClean="0"/>
          </a:p>
          <a:p>
            <a:pPr>
              <a:buFont typeface="Wingdings" pitchFamily="2" charset="2"/>
              <a:buChar char="ü"/>
            </a:pPr>
            <a:r>
              <a:rPr lang="en-GB" sz="2400" dirty="0" smtClean="0">
                <a:solidFill>
                  <a:schemeClr val="tx2"/>
                </a:solidFill>
              </a:rPr>
              <a:t>Racist language or jokes or derogatory comments about national origin </a:t>
            </a:r>
          </a:p>
          <a:p>
            <a:pPr>
              <a:buFont typeface="Wingdings" pitchFamily="2" charset="2"/>
              <a:buChar char="ü"/>
            </a:pPr>
            <a:r>
              <a:rPr lang="en-GB" sz="2400" dirty="0" smtClean="0">
                <a:solidFill>
                  <a:schemeClr val="tx2"/>
                </a:solidFill>
              </a:rPr>
              <a:t>Unwelcome sexual advances which may include touching, invasion of personal space, requests for sexual favours </a:t>
            </a:r>
          </a:p>
          <a:p>
            <a:pPr>
              <a:buFont typeface="Wingdings" pitchFamily="2" charset="2"/>
              <a:buChar char="ü"/>
            </a:pPr>
            <a:r>
              <a:rPr lang="en-GB" sz="2400" dirty="0" smtClean="0">
                <a:solidFill>
                  <a:schemeClr val="tx2"/>
                </a:solidFill>
              </a:rPr>
              <a:t>Comments which imply that gender impairs a person’s ability </a:t>
            </a:r>
          </a:p>
          <a:p>
            <a:pPr>
              <a:buFont typeface="Wingdings" pitchFamily="2" charset="2"/>
              <a:buChar char="ü"/>
            </a:pPr>
            <a:r>
              <a:rPr lang="en-GB" sz="2400" dirty="0" smtClean="0">
                <a:solidFill>
                  <a:schemeClr val="tx2"/>
                </a:solidFill>
              </a:rPr>
              <a:t>Excluding people from conversations, meetings or social events on the basis of sexual orientation </a:t>
            </a:r>
          </a:p>
          <a:p>
            <a:pPr>
              <a:buFont typeface="Wingdings" pitchFamily="2" charset="2"/>
              <a:buChar char="ü"/>
            </a:pPr>
            <a:r>
              <a:rPr lang="en-GB" sz="2400" dirty="0" smtClean="0">
                <a:solidFill>
                  <a:schemeClr val="tx2"/>
                </a:solidFill>
              </a:rPr>
              <a:t>Jokes about a person’s disability </a:t>
            </a:r>
          </a:p>
          <a:p>
            <a:pPr>
              <a:buFont typeface="Wingdings" pitchFamily="2" charset="2"/>
              <a:buChar char="ü"/>
            </a:pPr>
            <a:r>
              <a:rPr lang="en-GB" sz="2400" dirty="0" smtClean="0">
                <a:solidFill>
                  <a:schemeClr val="tx2"/>
                </a:solidFill>
              </a:rPr>
              <a:t>Insensitivity to religious beliefs such as the use of sectarian language </a:t>
            </a:r>
          </a:p>
          <a:p>
            <a:pPr>
              <a:buFont typeface="Wingdings" pitchFamily="2" charset="2"/>
              <a:buChar char="ü"/>
            </a:pPr>
            <a:r>
              <a:rPr lang="en-GB" sz="2400" dirty="0" smtClean="0">
                <a:solidFill>
                  <a:schemeClr val="tx2"/>
                </a:solidFill>
              </a:rPr>
              <a:t>Homophobic jokes. </a:t>
            </a:r>
          </a:p>
          <a:p>
            <a:endParaRPr lang="en-GB" sz="2400" dirty="0" smtClean="0"/>
          </a:p>
          <a:p>
            <a:endParaRPr lang="en-GB" sz="2400" dirty="0" smtClean="0">
              <a:solidFill>
                <a:schemeClr val="tx2"/>
              </a:solidFill>
            </a:endParaRPr>
          </a:p>
          <a:p>
            <a:endParaRPr lang="en-GB" sz="24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p:txBody>
      </p:sp>
      <p:sp>
        <p:nvSpPr>
          <p:cNvPr id="3" name="Title 2"/>
          <p:cNvSpPr>
            <a:spLocks noGrp="1"/>
          </p:cNvSpPr>
          <p:nvPr>
            <p:ph type="ctrTitle"/>
          </p:nvPr>
        </p:nvSpPr>
        <p:spPr>
          <a:xfrm>
            <a:off x="539552" y="332656"/>
            <a:ext cx="8208912" cy="720080"/>
          </a:xfrm>
        </p:spPr>
        <p:txBody>
          <a:bodyPr/>
          <a:lstStyle/>
          <a:p>
            <a:r>
              <a:rPr lang="en-GB" sz="3200" dirty="0" smtClean="0">
                <a:solidFill>
                  <a:schemeClr val="tx2"/>
                </a:solidFill>
                <a:latin typeface="Arial Black" pitchFamily="34" charset="0"/>
              </a:rPr>
              <a:t>Examples of harassment</a:t>
            </a:r>
            <a:endParaRPr lang="en-GB" sz="3200" dirty="0">
              <a:solidFill>
                <a:schemeClr val="tx2"/>
              </a:solidFill>
              <a:latin typeface="Arial Black" pitchFamily="34" charset="0"/>
            </a:endParaRPr>
          </a:p>
        </p:txBody>
      </p:sp>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908</Words>
  <Application>Microsoft Office PowerPoint</Application>
  <PresentationFormat>On-screen Show (4:3)</PresentationFormat>
  <Paragraphs>196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Wingdings</vt:lpstr>
      <vt:lpstr>Office Theme</vt:lpstr>
      <vt:lpstr>Equality and Diversity</vt:lpstr>
      <vt:lpstr>Plan for the session</vt:lpstr>
      <vt:lpstr>What do we mean by Dignity   &amp; Respect?   </vt:lpstr>
      <vt:lpstr>Why do we need a policy? </vt:lpstr>
      <vt:lpstr>What’s in the policy? </vt:lpstr>
      <vt:lpstr>What do we mean by bullying? </vt:lpstr>
      <vt:lpstr>What do we mean by  harassment? </vt:lpstr>
      <vt:lpstr>Examples of bullying</vt:lpstr>
      <vt:lpstr>Examples of harassment</vt:lpstr>
      <vt:lpstr>What about…</vt:lpstr>
      <vt:lpstr>Unconscious bias    </vt:lpstr>
      <vt:lpstr>What should I do if I experience or witness unacceptable behaviour?</vt:lpstr>
      <vt:lpstr>What can I expect?</vt:lpstr>
      <vt:lpstr>Promoting a positive  environment</vt:lpstr>
      <vt:lpstr>Further resources and support</vt:lpstr>
      <vt:lpstr>PowerPoint Presentation</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Catherine Cheshire</cp:lastModifiedBy>
  <cp:revision>168</cp:revision>
  <dcterms:created xsi:type="dcterms:W3CDTF">2011-09-15T12:59:51Z</dcterms:created>
  <dcterms:modified xsi:type="dcterms:W3CDTF">2018-12-07T08:55:22Z</dcterms:modified>
</cp:coreProperties>
</file>