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90" r:id="rId2"/>
    <p:sldId id="317" r:id="rId3"/>
    <p:sldId id="307" r:id="rId4"/>
    <p:sldId id="318" r:id="rId5"/>
    <p:sldId id="302" r:id="rId6"/>
    <p:sldId id="326" r:id="rId7"/>
    <p:sldId id="324" r:id="rId8"/>
    <p:sldId id="303" r:id="rId9"/>
    <p:sldId id="311" r:id="rId10"/>
    <p:sldId id="312" r:id="rId11"/>
    <p:sldId id="319" r:id="rId12"/>
    <p:sldId id="304" r:id="rId13"/>
    <p:sldId id="322" r:id="rId14"/>
    <p:sldId id="323" r:id="rId15"/>
    <p:sldId id="320" r:id="rId16"/>
    <p:sldId id="321" r:id="rId17"/>
    <p:sldId id="327" r:id="rId18"/>
    <p:sldId id="328" r:id="rId19"/>
    <p:sldId id="297" r:id="rId20"/>
    <p:sldId id="282" r:id="rId21"/>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7758" autoAdjust="0"/>
  </p:normalViewPr>
  <p:slideViewPr>
    <p:cSldViewPr snapToGrid="0" snapToObjects="1">
      <p:cViewPr varScale="1">
        <p:scale>
          <a:sx n="100" d="100"/>
          <a:sy n="100" d="100"/>
        </p:scale>
        <p:origin x="1674" y="90"/>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FC69E-8839-490B-BFCE-4C31A1FCD930}" type="doc">
      <dgm:prSet loTypeId="urn:microsoft.com/office/officeart/2005/8/layout/bProcess3" loCatId="process" qsTypeId="urn:microsoft.com/office/officeart/2005/8/quickstyle/simple1" qsCatId="simple" csTypeId="urn:microsoft.com/office/officeart/2005/8/colors/accent0_3" csCatId="mainScheme" phldr="1"/>
      <dgm:spPr/>
    </dgm:pt>
    <dgm:pt modelId="{497C0DE8-60DA-43C0-B908-A9B6B4C93EE4}">
      <dgm:prSet phldrT="[Text]"/>
      <dgm:spPr/>
      <dgm:t>
        <a:bodyPr/>
        <a:lstStyle/>
        <a:p>
          <a:r>
            <a:rPr lang="en-GB" dirty="0"/>
            <a:t>Student receives email to complete module evaluation.  Links to evaluation questionnaires also available in </a:t>
          </a:r>
          <a:r>
            <a:rPr lang="en-GB" dirty="0" err="1"/>
            <a:t>Myplace</a:t>
          </a:r>
          <a:r>
            <a:rPr lang="en-GB" dirty="0"/>
            <a:t> site pages and pop-up on login</a:t>
          </a:r>
        </a:p>
      </dgm:t>
    </dgm:pt>
    <dgm:pt modelId="{7DAC2043-A0C7-48D5-8C59-BBD99DE97946}" type="parTrans" cxnId="{73A668A6-B1C5-4F27-95E4-F241BD9B91F1}">
      <dgm:prSet/>
      <dgm:spPr/>
      <dgm:t>
        <a:bodyPr/>
        <a:lstStyle/>
        <a:p>
          <a:endParaRPr lang="en-GB"/>
        </a:p>
      </dgm:t>
    </dgm:pt>
    <dgm:pt modelId="{88C0F0A5-DE67-45B4-8F23-736F2F2B0007}" type="sibTrans" cxnId="{73A668A6-B1C5-4F27-95E4-F241BD9B91F1}">
      <dgm:prSet/>
      <dgm:spPr/>
      <dgm:t>
        <a:bodyPr/>
        <a:lstStyle/>
        <a:p>
          <a:endParaRPr lang="en-GB"/>
        </a:p>
      </dgm:t>
    </dgm:pt>
    <dgm:pt modelId="{B74B7B74-5477-4157-9F2D-9EEC8732CF55}">
      <dgm:prSet phldrT="[Text]"/>
      <dgm:spPr/>
      <dgm:t>
        <a:bodyPr/>
        <a:lstStyle/>
        <a:p>
          <a:r>
            <a:rPr lang="en-GB" dirty="0"/>
            <a:t>Student completes online module evaluation questionnaire</a:t>
          </a:r>
        </a:p>
      </dgm:t>
    </dgm:pt>
    <dgm:pt modelId="{2D9AFC61-14B4-408E-B54F-E16E1E8D5CB0}" type="parTrans" cxnId="{0A9ACCBF-3851-428E-8CBF-9B560D8D01D9}">
      <dgm:prSet/>
      <dgm:spPr/>
      <dgm:t>
        <a:bodyPr/>
        <a:lstStyle/>
        <a:p>
          <a:endParaRPr lang="en-GB"/>
        </a:p>
      </dgm:t>
    </dgm:pt>
    <dgm:pt modelId="{D6111E2B-DFFC-440D-A11F-CE0494EA67DE}" type="sibTrans" cxnId="{0A9ACCBF-3851-428E-8CBF-9B560D8D01D9}">
      <dgm:prSet/>
      <dgm:spPr/>
      <dgm:t>
        <a:bodyPr/>
        <a:lstStyle/>
        <a:p>
          <a:endParaRPr lang="en-GB"/>
        </a:p>
      </dgm:t>
    </dgm:pt>
    <dgm:pt modelId="{35CB680A-3FC3-4BA9-A3B7-3C50936E920F}">
      <dgm:prSet phldrT="[Text]"/>
      <dgm:spPr/>
      <dgm:t>
        <a:bodyPr/>
        <a:lstStyle/>
        <a:p>
          <a:r>
            <a:rPr lang="en-GB" dirty="0"/>
            <a:t>Reminder emails issued to students who have yet to complete their evaluation</a:t>
          </a:r>
        </a:p>
      </dgm:t>
    </dgm:pt>
    <dgm:pt modelId="{33FF7E94-7517-4859-A68B-376464DBC612}" type="parTrans" cxnId="{C6EAFA83-0CD3-4132-B783-2C4B30F4FD7E}">
      <dgm:prSet/>
      <dgm:spPr/>
      <dgm:t>
        <a:bodyPr/>
        <a:lstStyle/>
        <a:p>
          <a:endParaRPr lang="en-GB"/>
        </a:p>
      </dgm:t>
    </dgm:pt>
    <dgm:pt modelId="{7F03D3D4-7A1F-4FCF-B115-ED83029E9534}" type="sibTrans" cxnId="{C6EAFA83-0CD3-4132-B783-2C4B30F4FD7E}">
      <dgm:prSet/>
      <dgm:spPr/>
      <dgm:t>
        <a:bodyPr/>
        <a:lstStyle/>
        <a:p>
          <a:endParaRPr lang="en-GB"/>
        </a:p>
      </dgm:t>
    </dgm:pt>
    <dgm:pt modelId="{7CA97174-8E0E-4ECC-A506-8FEAE59F9E24}">
      <dgm:prSet/>
      <dgm:spPr/>
      <dgm:t>
        <a:bodyPr/>
        <a:lstStyle/>
        <a:p>
          <a:r>
            <a:rPr lang="en-GB" dirty="0"/>
            <a:t>Evaluation window closes</a:t>
          </a:r>
        </a:p>
      </dgm:t>
    </dgm:pt>
    <dgm:pt modelId="{1613891B-2CEE-4626-9F27-A10546BE09C4}" type="parTrans" cxnId="{1DFA17A2-F045-4391-8EAB-AB2399BC1AA4}">
      <dgm:prSet/>
      <dgm:spPr/>
      <dgm:t>
        <a:bodyPr/>
        <a:lstStyle/>
        <a:p>
          <a:endParaRPr lang="en-GB"/>
        </a:p>
      </dgm:t>
    </dgm:pt>
    <dgm:pt modelId="{2A5FE3C4-AF47-4869-A989-0972CB26F2E0}" type="sibTrans" cxnId="{1DFA17A2-F045-4391-8EAB-AB2399BC1AA4}">
      <dgm:prSet/>
      <dgm:spPr/>
      <dgm:t>
        <a:bodyPr/>
        <a:lstStyle/>
        <a:p>
          <a:endParaRPr lang="en-GB"/>
        </a:p>
      </dgm:t>
    </dgm:pt>
    <dgm:pt modelId="{12D1D94E-86DE-48B2-B4DD-3FB5654A8B96}">
      <dgm:prSet/>
      <dgm:spPr/>
      <dgm:t>
        <a:bodyPr/>
        <a:lstStyle/>
        <a:p>
          <a:r>
            <a:rPr lang="en-GB" dirty="0"/>
            <a:t>Reports issued to teaching staff via email and available on </a:t>
          </a:r>
          <a:r>
            <a:rPr lang="en-GB" dirty="0" err="1"/>
            <a:t>Myplace</a:t>
          </a:r>
          <a:r>
            <a:rPr lang="en-GB" dirty="0"/>
            <a:t> link</a:t>
          </a:r>
        </a:p>
      </dgm:t>
    </dgm:pt>
    <dgm:pt modelId="{41DA5EBF-9D05-4D8E-95D3-C5474510393B}" type="parTrans" cxnId="{EF4A8CA8-1A0E-4D40-853B-DCB29D0F7F4F}">
      <dgm:prSet/>
      <dgm:spPr/>
      <dgm:t>
        <a:bodyPr/>
        <a:lstStyle/>
        <a:p>
          <a:endParaRPr lang="en-GB"/>
        </a:p>
      </dgm:t>
    </dgm:pt>
    <dgm:pt modelId="{AC26C649-EA70-4002-954A-17A1E5D9B423}" type="sibTrans" cxnId="{EF4A8CA8-1A0E-4D40-853B-DCB29D0F7F4F}">
      <dgm:prSet/>
      <dgm:spPr/>
      <dgm:t>
        <a:bodyPr/>
        <a:lstStyle/>
        <a:p>
          <a:endParaRPr lang="en-GB"/>
        </a:p>
      </dgm:t>
    </dgm:pt>
    <dgm:pt modelId="{5F4569F1-1DFD-4CB3-84F3-F701297FE63C}">
      <dgm:prSet/>
      <dgm:spPr/>
      <dgm:t>
        <a:bodyPr/>
        <a:lstStyle/>
        <a:p>
          <a:r>
            <a:rPr lang="en-GB" dirty="0"/>
            <a:t>Teaching staff invited via email to add reflections on student feedback</a:t>
          </a:r>
        </a:p>
      </dgm:t>
    </dgm:pt>
    <dgm:pt modelId="{9B30CE1B-EE43-4BD0-B37D-C41A017AD6C8}" type="parTrans" cxnId="{887B234F-A3B7-4BC2-891F-E4D3E19E771E}">
      <dgm:prSet/>
      <dgm:spPr/>
      <dgm:t>
        <a:bodyPr/>
        <a:lstStyle/>
        <a:p>
          <a:endParaRPr lang="en-GB"/>
        </a:p>
      </dgm:t>
    </dgm:pt>
    <dgm:pt modelId="{9C4E8057-2159-47B0-9CD6-AB9084BB643B}" type="sibTrans" cxnId="{887B234F-A3B7-4BC2-891F-E4D3E19E771E}">
      <dgm:prSet/>
      <dgm:spPr/>
      <dgm:t>
        <a:bodyPr/>
        <a:lstStyle/>
        <a:p>
          <a:endParaRPr lang="en-GB"/>
        </a:p>
      </dgm:t>
    </dgm:pt>
    <dgm:pt modelId="{8412CBF1-4A8A-42D8-9652-CE27D5B9B9CD}">
      <dgm:prSet/>
      <dgm:spPr/>
      <dgm:t>
        <a:bodyPr/>
        <a:lstStyle/>
        <a:p>
          <a:r>
            <a:rPr lang="en-GB" dirty="0"/>
            <a:t>Reports issued to students with teaching staff comments (via email and </a:t>
          </a:r>
          <a:r>
            <a:rPr lang="en-GB" dirty="0" err="1"/>
            <a:t>Myplace</a:t>
          </a:r>
          <a:r>
            <a:rPr lang="en-GB" dirty="0"/>
            <a:t> link)</a:t>
          </a:r>
        </a:p>
      </dgm:t>
    </dgm:pt>
    <dgm:pt modelId="{B4827AC7-BE6C-44BE-B441-02920C6145C6}" type="parTrans" cxnId="{56E55369-0EC5-442C-8127-9F5C9D3153AB}">
      <dgm:prSet/>
      <dgm:spPr/>
      <dgm:t>
        <a:bodyPr/>
        <a:lstStyle/>
        <a:p>
          <a:endParaRPr lang="en-GB"/>
        </a:p>
      </dgm:t>
    </dgm:pt>
    <dgm:pt modelId="{4EB7D9ED-5F8F-4430-9521-A6EF4FD7BBA3}" type="sibTrans" cxnId="{56E55369-0EC5-442C-8127-9F5C9D3153AB}">
      <dgm:prSet/>
      <dgm:spPr/>
      <dgm:t>
        <a:bodyPr/>
        <a:lstStyle/>
        <a:p>
          <a:endParaRPr lang="en-GB"/>
        </a:p>
      </dgm:t>
    </dgm:pt>
    <dgm:pt modelId="{1758EC10-C37E-42FD-9B39-B0B66407422C}">
      <dgm:prSet/>
      <dgm:spPr/>
      <dgm:t>
        <a:bodyPr/>
        <a:lstStyle/>
        <a:p>
          <a:r>
            <a:rPr lang="en-GB" dirty="0"/>
            <a:t>Final reports issued to teaching staff complete with their comments </a:t>
          </a:r>
        </a:p>
      </dgm:t>
    </dgm:pt>
    <dgm:pt modelId="{66E1E36C-4E13-4FB7-BC51-C547E11FBAA4}" type="parTrans" cxnId="{E0BE6B48-ECE9-4326-B0CB-65C013E8BA94}">
      <dgm:prSet/>
      <dgm:spPr/>
      <dgm:t>
        <a:bodyPr/>
        <a:lstStyle/>
        <a:p>
          <a:endParaRPr lang="en-GB"/>
        </a:p>
      </dgm:t>
    </dgm:pt>
    <dgm:pt modelId="{F8CEAC58-6746-419C-B6A4-A4B03E71F65C}" type="sibTrans" cxnId="{E0BE6B48-ECE9-4326-B0CB-65C013E8BA94}">
      <dgm:prSet/>
      <dgm:spPr/>
      <dgm:t>
        <a:bodyPr/>
        <a:lstStyle/>
        <a:p>
          <a:endParaRPr lang="en-GB"/>
        </a:p>
      </dgm:t>
    </dgm:pt>
    <dgm:pt modelId="{FAD92169-BE94-4900-A5BB-3A3927D1A539}">
      <dgm:prSet phldrT="[Text]"/>
      <dgm:spPr/>
      <dgm:t>
        <a:bodyPr/>
        <a:lstStyle/>
        <a:p>
          <a:r>
            <a:rPr lang="en-GB" dirty="0"/>
            <a:t>Teaching staff invite students to complete evaluation in class using their portable device</a:t>
          </a:r>
        </a:p>
      </dgm:t>
    </dgm:pt>
    <dgm:pt modelId="{62AB00DE-A4CF-4524-9455-59E4C776DB8C}" type="parTrans" cxnId="{9136D552-A4EF-4016-8D58-89AEBFD69CF4}">
      <dgm:prSet/>
      <dgm:spPr/>
      <dgm:t>
        <a:bodyPr/>
        <a:lstStyle/>
        <a:p>
          <a:endParaRPr lang="en-GB"/>
        </a:p>
      </dgm:t>
    </dgm:pt>
    <dgm:pt modelId="{4589CA0C-D417-47EE-93A7-5DD9A7744C9D}" type="sibTrans" cxnId="{9136D552-A4EF-4016-8D58-89AEBFD69CF4}">
      <dgm:prSet/>
      <dgm:spPr/>
      <dgm:t>
        <a:bodyPr/>
        <a:lstStyle/>
        <a:p>
          <a:endParaRPr lang="en-GB"/>
        </a:p>
      </dgm:t>
    </dgm:pt>
    <dgm:pt modelId="{1050BD76-FDD2-4EA7-AF46-1194AC178632}" type="pres">
      <dgm:prSet presAssocID="{7E2FC69E-8839-490B-BFCE-4C31A1FCD930}" presName="Name0" presStyleCnt="0">
        <dgm:presLayoutVars>
          <dgm:dir/>
          <dgm:resizeHandles val="exact"/>
        </dgm:presLayoutVars>
      </dgm:prSet>
      <dgm:spPr/>
    </dgm:pt>
    <dgm:pt modelId="{07BFD57C-85AA-4FAC-BD94-992DBB138FFF}" type="pres">
      <dgm:prSet presAssocID="{497C0DE8-60DA-43C0-B908-A9B6B4C93EE4}" presName="node" presStyleLbl="node1" presStyleIdx="0" presStyleCnt="9">
        <dgm:presLayoutVars>
          <dgm:bulletEnabled val="1"/>
        </dgm:presLayoutVars>
      </dgm:prSet>
      <dgm:spPr/>
    </dgm:pt>
    <dgm:pt modelId="{F5D93A25-ABC3-4B09-8E8C-D70193A516A0}" type="pres">
      <dgm:prSet presAssocID="{88C0F0A5-DE67-45B4-8F23-736F2F2B0007}" presName="sibTrans" presStyleLbl="sibTrans1D1" presStyleIdx="0" presStyleCnt="8"/>
      <dgm:spPr/>
    </dgm:pt>
    <dgm:pt modelId="{200C24B6-F734-4856-AA0A-864143D97672}" type="pres">
      <dgm:prSet presAssocID="{88C0F0A5-DE67-45B4-8F23-736F2F2B0007}" presName="connectorText" presStyleLbl="sibTrans1D1" presStyleIdx="0" presStyleCnt="8"/>
      <dgm:spPr/>
    </dgm:pt>
    <dgm:pt modelId="{5374B291-B42A-4319-A647-9AF0C15DAF6F}" type="pres">
      <dgm:prSet presAssocID="{FAD92169-BE94-4900-A5BB-3A3927D1A539}" presName="node" presStyleLbl="node1" presStyleIdx="1" presStyleCnt="9">
        <dgm:presLayoutVars>
          <dgm:bulletEnabled val="1"/>
        </dgm:presLayoutVars>
      </dgm:prSet>
      <dgm:spPr/>
    </dgm:pt>
    <dgm:pt modelId="{C50ED5B7-A42D-4C49-9B34-5DD806250421}" type="pres">
      <dgm:prSet presAssocID="{4589CA0C-D417-47EE-93A7-5DD9A7744C9D}" presName="sibTrans" presStyleLbl="sibTrans1D1" presStyleIdx="1" presStyleCnt="8"/>
      <dgm:spPr/>
    </dgm:pt>
    <dgm:pt modelId="{483AD3CF-4F45-4BAE-B6F3-CF8361218CD5}" type="pres">
      <dgm:prSet presAssocID="{4589CA0C-D417-47EE-93A7-5DD9A7744C9D}" presName="connectorText" presStyleLbl="sibTrans1D1" presStyleIdx="1" presStyleCnt="8"/>
      <dgm:spPr/>
    </dgm:pt>
    <dgm:pt modelId="{97A86CC6-C830-4AF3-941B-834BBB3F1B97}" type="pres">
      <dgm:prSet presAssocID="{B74B7B74-5477-4157-9F2D-9EEC8732CF55}" presName="node" presStyleLbl="node1" presStyleIdx="2" presStyleCnt="9">
        <dgm:presLayoutVars>
          <dgm:bulletEnabled val="1"/>
        </dgm:presLayoutVars>
      </dgm:prSet>
      <dgm:spPr/>
    </dgm:pt>
    <dgm:pt modelId="{5A972B2C-97EA-4016-BFD8-CAEB77E5AC8E}" type="pres">
      <dgm:prSet presAssocID="{D6111E2B-DFFC-440D-A11F-CE0494EA67DE}" presName="sibTrans" presStyleLbl="sibTrans1D1" presStyleIdx="2" presStyleCnt="8"/>
      <dgm:spPr/>
    </dgm:pt>
    <dgm:pt modelId="{486CB571-B951-4C21-836C-204AC395746A}" type="pres">
      <dgm:prSet presAssocID="{D6111E2B-DFFC-440D-A11F-CE0494EA67DE}" presName="connectorText" presStyleLbl="sibTrans1D1" presStyleIdx="2" presStyleCnt="8"/>
      <dgm:spPr/>
    </dgm:pt>
    <dgm:pt modelId="{FD5754A3-8E2A-4EE0-ACA0-648E742ED024}" type="pres">
      <dgm:prSet presAssocID="{35CB680A-3FC3-4BA9-A3B7-3C50936E920F}" presName="node" presStyleLbl="node1" presStyleIdx="3" presStyleCnt="9">
        <dgm:presLayoutVars>
          <dgm:bulletEnabled val="1"/>
        </dgm:presLayoutVars>
      </dgm:prSet>
      <dgm:spPr/>
    </dgm:pt>
    <dgm:pt modelId="{D5DFD54F-E76D-4CEF-AB77-BC2217199D50}" type="pres">
      <dgm:prSet presAssocID="{7F03D3D4-7A1F-4FCF-B115-ED83029E9534}" presName="sibTrans" presStyleLbl="sibTrans1D1" presStyleIdx="3" presStyleCnt="8"/>
      <dgm:spPr/>
    </dgm:pt>
    <dgm:pt modelId="{B23D1771-D9A9-4C66-BE68-56DD3D3D7C58}" type="pres">
      <dgm:prSet presAssocID="{7F03D3D4-7A1F-4FCF-B115-ED83029E9534}" presName="connectorText" presStyleLbl="sibTrans1D1" presStyleIdx="3" presStyleCnt="8"/>
      <dgm:spPr/>
    </dgm:pt>
    <dgm:pt modelId="{97B54498-A1AA-454D-9703-3CE061C5ADB3}" type="pres">
      <dgm:prSet presAssocID="{7CA97174-8E0E-4ECC-A506-8FEAE59F9E24}" presName="node" presStyleLbl="node1" presStyleIdx="4" presStyleCnt="9">
        <dgm:presLayoutVars>
          <dgm:bulletEnabled val="1"/>
        </dgm:presLayoutVars>
      </dgm:prSet>
      <dgm:spPr/>
    </dgm:pt>
    <dgm:pt modelId="{95ACB778-AA0D-4085-A147-0AFC0AF67FBC}" type="pres">
      <dgm:prSet presAssocID="{2A5FE3C4-AF47-4869-A989-0972CB26F2E0}" presName="sibTrans" presStyleLbl="sibTrans1D1" presStyleIdx="4" presStyleCnt="8"/>
      <dgm:spPr/>
    </dgm:pt>
    <dgm:pt modelId="{19F7039C-353B-4996-95E7-5F8C40D73CC3}" type="pres">
      <dgm:prSet presAssocID="{2A5FE3C4-AF47-4869-A989-0972CB26F2E0}" presName="connectorText" presStyleLbl="sibTrans1D1" presStyleIdx="4" presStyleCnt="8"/>
      <dgm:spPr/>
    </dgm:pt>
    <dgm:pt modelId="{908333C5-C63B-46CC-A0D5-533BCE1AAA3E}" type="pres">
      <dgm:prSet presAssocID="{12D1D94E-86DE-48B2-B4DD-3FB5654A8B96}" presName="node" presStyleLbl="node1" presStyleIdx="5" presStyleCnt="9">
        <dgm:presLayoutVars>
          <dgm:bulletEnabled val="1"/>
        </dgm:presLayoutVars>
      </dgm:prSet>
      <dgm:spPr/>
    </dgm:pt>
    <dgm:pt modelId="{73B0DE22-23CC-4A9D-AD83-1E58B498928E}" type="pres">
      <dgm:prSet presAssocID="{AC26C649-EA70-4002-954A-17A1E5D9B423}" presName="sibTrans" presStyleLbl="sibTrans1D1" presStyleIdx="5" presStyleCnt="8"/>
      <dgm:spPr/>
    </dgm:pt>
    <dgm:pt modelId="{4213F909-CB9E-427D-A3F4-E3476847D5C3}" type="pres">
      <dgm:prSet presAssocID="{AC26C649-EA70-4002-954A-17A1E5D9B423}" presName="connectorText" presStyleLbl="sibTrans1D1" presStyleIdx="5" presStyleCnt="8"/>
      <dgm:spPr/>
    </dgm:pt>
    <dgm:pt modelId="{6AA7BCC9-4E89-4D4A-B1E8-9CC2281A314C}" type="pres">
      <dgm:prSet presAssocID="{5F4569F1-1DFD-4CB3-84F3-F701297FE63C}" presName="node" presStyleLbl="node1" presStyleIdx="6" presStyleCnt="9">
        <dgm:presLayoutVars>
          <dgm:bulletEnabled val="1"/>
        </dgm:presLayoutVars>
      </dgm:prSet>
      <dgm:spPr/>
    </dgm:pt>
    <dgm:pt modelId="{F03EF23A-D5DE-45BC-91D9-4A0383A8095A}" type="pres">
      <dgm:prSet presAssocID="{9C4E8057-2159-47B0-9CD6-AB9084BB643B}" presName="sibTrans" presStyleLbl="sibTrans1D1" presStyleIdx="6" presStyleCnt="8"/>
      <dgm:spPr/>
    </dgm:pt>
    <dgm:pt modelId="{B8EDED2F-69CC-4EA7-A2A1-A29A78BCBB85}" type="pres">
      <dgm:prSet presAssocID="{9C4E8057-2159-47B0-9CD6-AB9084BB643B}" presName="connectorText" presStyleLbl="sibTrans1D1" presStyleIdx="6" presStyleCnt="8"/>
      <dgm:spPr/>
    </dgm:pt>
    <dgm:pt modelId="{BBC208D1-C3B8-4C2A-869E-A07E799BB712}" type="pres">
      <dgm:prSet presAssocID="{8412CBF1-4A8A-42D8-9652-CE27D5B9B9CD}" presName="node" presStyleLbl="node1" presStyleIdx="7" presStyleCnt="9">
        <dgm:presLayoutVars>
          <dgm:bulletEnabled val="1"/>
        </dgm:presLayoutVars>
      </dgm:prSet>
      <dgm:spPr/>
    </dgm:pt>
    <dgm:pt modelId="{E117C798-3A1A-461C-BACF-C49F96825C78}" type="pres">
      <dgm:prSet presAssocID="{4EB7D9ED-5F8F-4430-9521-A6EF4FD7BBA3}" presName="sibTrans" presStyleLbl="sibTrans1D1" presStyleIdx="7" presStyleCnt="8"/>
      <dgm:spPr/>
    </dgm:pt>
    <dgm:pt modelId="{D5C8F71A-3BFA-46A1-904A-AC24B4EB81B3}" type="pres">
      <dgm:prSet presAssocID="{4EB7D9ED-5F8F-4430-9521-A6EF4FD7BBA3}" presName="connectorText" presStyleLbl="sibTrans1D1" presStyleIdx="7" presStyleCnt="8"/>
      <dgm:spPr/>
    </dgm:pt>
    <dgm:pt modelId="{5007CA81-4509-4A87-B8CC-98494A169E05}" type="pres">
      <dgm:prSet presAssocID="{1758EC10-C37E-42FD-9B39-B0B66407422C}" presName="node" presStyleLbl="node1" presStyleIdx="8" presStyleCnt="9">
        <dgm:presLayoutVars>
          <dgm:bulletEnabled val="1"/>
        </dgm:presLayoutVars>
      </dgm:prSet>
      <dgm:spPr/>
    </dgm:pt>
  </dgm:ptLst>
  <dgm:cxnLst>
    <dgm:cxn modelId="{31A00200-E54E-43A5-A609-576F398ECEC2}" type="presOf" srcId="{D6111E2B-DFFC-440D-A11F-CE0494EA67DE}" destId="{5A972B2C-97EA-4016-BFD8-CAEB77E5AC8E}" srcOrd="0" destOrd="0" presId="urn:microsoft.com/office/officeart/2005/8/layout/bProcess3"/>
    <dgm:cxn modelId="{3DB88208-8FDB-44B7-8CBB-D19FAA907A6A}" type="presOf" srcId="{4EB7D9ED-5F8F-4430-9521-A6EF4FD7BBA3}" destId="{D5C8F71A-3BFA-46A1-904A-AC24B4EB81B3}" srcOrd="1" destOrd="0" presId="urn:microsoft.com/office/officeart/2005/8/layout/bProcess3"/>
    <dgm:cxn modelId="{D6689D15-F76A-465B-9861-D81BBCD3281E}" type="presOf" srcId="{AC26C649-EA70-4002-954A-17A1E5D9B423}" destId="{4213F909-CB9E-427D-A3F4-E3476847D5C3}" srcOrd="1" destOrd="0" presId="urn:microsoft.com/office/officeart/2005/8/layout/bProcess3"/>
    <dgm:cxn modelId="{DA6FD418-6DED-4FE8-815D-4E4F287D3355}" type="presOf" srcId="{7F03D3D4-7A1F-4FCF-B115-ED83029E9534}" destId="{D5DFD54F-E76D-4CEF-AB77-BC2217199D50}" srcOrd="0" destOrd="0" presId="urn:microsoft.com/office/officeart/2005/8/layout/bProcess3"/>
    <dgm:cxn modelId="{CE363D1C-425D-4D1F-BDFA-2BA84DB454FE}" type="presOf" srcId="{7F03D3D4-7A1F-4FCF-B115-ED83029E9534}" destId="{B23D1771-D9A9-4C66-BE68-56DD3D3D7C58}" srcOrd="1" destOrd="0" presId="urn:microsoft.com/office/officeart/2005/8/layout/bProcess3"/>
    <dgm:cxn modelId="{2C148B1E-155D-49AC-A003-E0D832C86887}" type="presOf" srcId="{B74B7B74-5477-4157-9F2D-9EEC8732CF55}" destId="{97A86CC6-C830-4AF3-941B-834BBB3F1B97}" srcOrd="0" destOrd="0" presId="urn:microsoft.com/office/officeart/2005/8/layout/bProcess3"/>
    <dgm:cxn modelId="{08C9BC20-238A-47B4-80FA-7367F21ACC16}" type="presOf" srcId="{497C0DE8-60DA-43C0-B908-A9B6B4C93EE4}" destId="{07BFD57C-85AA-4FAC-BD94-992DBB138FFF}" srcOrd="0" destOrd="0" presId="urn:microsoft.com/office/officeart/2005/8/layout/bProcess3"/>
    <dgm:cxn modelId="{1F443222-B6F2-4FD2-9733-B235E934C720}" type="presOf" srcId="{9C4E8057-2159-47B0-9CD6-AB9084BB643B}" destId="{F03EF23A-D5DE-45BC-91D9-4A0383A8095A}" srcOrd="0" destOrd="0" presId="urn:microsoft.com/office/officeart/2005/8/layout/bProcess3"/>
    <dgm:cxn modelId="{B69F782B-398D-4317-9E1C-85154FBD78EE}" type="presOf" srcId="{8412CBF1-4A8A-42D8-9652-CE27D5B9B9CD}" destId="{BBC208D1-C3B8-4C2A-869E-A07E799BB712}" srcOrd="0" destOrd="0" presId="urn:microsoft.com/office/officeart/2005/8/layout/bProcess3"/>
    <dgm:cxn modelId="{11CD2060-6FE2-4056-9D2D-21AA35506EE5}" type="presOf" srcId="{88C0F0A5-DE67-45B4-8F23-736F2F2B0007}" destId="{F5D93A25-ABC3-4B09-8E8C-D70193A516A0}" srcOrd="0" destOrd="0" presId="urn:microsoft.com/office/officeart/2005/8/layout/bProcess3"/>
    <dgm:cxn modelId="{99855644-37E6-48F1-84A4-462D62567687}" type="presOf" srcId="{4EB7D9ED-5F8F-4430-9521-A6EF4FD7BBA3}" destId="{E117C798-3A1A-461C-BACF-C49F96825C78}" srcOrd="0" destOrd="0" presId="urn:microsoft.com/office/officeart/2005/8/layout/bProcess3"/>
    <dgm:cxn modelId="{E0BE6B48-ECE9-4326-B0CB-65C013E8BA94}" srcId="{7E2FC69E-8839-490B-BFCE-4C31A1FCD930}" destId="{1758EC10-C37E-42FD-9B39-B0B66407422C}" srcOrd="8" destOrd="0" parTransId="{66E1E36C-4E13-4FB7-BC51-C547E11FBAA4}" sibTransId="{F8CEAC58-6746-419C-B6A4-A4B03E71F65C}"/>
    <dgm:cxn modelId="{56E55369-0EC5-442C-8127-9F5C9D3153AB}" srcId="{7E2FC69E-8839-490B-BFCE-4C31A1FCD930}" destId="{8412CBF1-4A8A-42D8-9652-CE27D5B9B9CD}" srcOrd="7" destOrd="0" parTransId="{B4827AC7-BE6C-44BE-B441-02920C6145C6}" sibTransId="{4EB7D9ED-5F8F-4430-9521-A6EF4FD7BBA3}"/>
    <dgm:cxn modelId="{887B234F-A3B7-4BC2-891F-E4D3E19E771E}" srcId="{7E2FC69E-8839-490B-BFCE-4C31A1FCD930}" destId="{5F4569F1-1DFD-4CB3-84F3-F701297FE63C}" srcOrd="6" destOrd="0" parTransId="{9B30CE1B-EE43-4BD0-B37D-C41A017AD6C8}" sibTransId="{9C4E8057-2159-47B0-9CD6-AB9084BB643B}"/>
    <dgm:cxn modelId="{9747A970-20C9-41A0-A4A2-F15670F4DC8B}" type="presOf" srcId="{AC26C649-EA70-4002-954A-17A1E5D9B423}" destId="{73B0DE22-23CC-4A9D-AD83-1E58B498928E}" srcOrd="0" destOrd="0" presId="urn:microsoft.com/office/officeart/2005/8/layout/bProcess3"/>
    <dgm:cxn modelId="{9136D552-A4EF-4016-8D58-89AEBFD69CF4}" srcId="{7E2FC69E-8839-490B-BFCE-4C31A1FCD930}" destId="{FAD92169-BE94-4900-A5BB-3A3927D1A539}" srcOrd="1" destOrd="0" parTransId="{62AB00DE-A4CF-4524-9455-59E4C776DB8C}" sibTransId="{4589CA0C-D417-47EE-93A7-5DD9A7744C9D}"/>
    <dgm:cxn modelId="{576FEE77-1E56-43B7-9E4A-5B090EA449D0}" type="presOf" srcId="{2A5FE3C4-AF47-4869-A989-0972CB26F2E0}" destId="{19F7039C-353B-4996-95E7-5F8C40D73CC3}" srcOrd="1" destOrd="0" presId="urn:microsoft.com/office/officeart/2005/8/layout/bProcess3"/>
    <dgm:cxn modelId="{BC3AF457-4887-4D1C-AC8B-B2CFCB2D6C30}" type="presOf" srcId="{35CB680A-3FC3-4BA9-A3B7-3C50936E920F}" destId="{FD5754A3-8E2A-4EE0-ACA0-648E742ED024}" srcOrd="0" destOrd="0" presId="urn:microsoft.com/office/officeart/2005/8/layout/bProcess3"/>
    <dgm:cxn modelId="{C6EAFA83-0CD3-4132-B783-2C4B30F4FD7E}" srcId="{7E2FC69E-8839-490B-BFCE-4C31A1FCD930}" destId="{35CB680A-3FC3-4BA9-A3B7-3C50936E920F}" srcOrd="3" destOrd="0" parTransId="{33FF7E94-7517-4859-A68B-376464DBC612}" sibTransId="{7F03D3D4-7A1F-4FCF-B115-ED83029E9534}"/>
    <dgm:cxn modelId="{3E569692-6746-4313-AD54-81157F83638E}" type="presOf" srcId="{1758EC10-C37E-42FD-9B39-B0B66407422C}" destId="{5007CA81-4509-4A87-B8CC-98494A169E05}" srcOrd="0" destOrd="0" presId="urn:microsoft.com/office/officeart/2005/8/layout/bProcess3"/>
    <dgm:cxn modelId="{5267D693-38A5-4906-859E-D8261286F8AE}" type="presOf" srcId="{7CA97174-8E0E-4ECC-A506-8FEAE59F9E24}" destId="{97B54498-A1AA-454D-9703-3CE061C5ADB3}" srcOrd="0" destOrd="0" presId="urn:microsoft.com/office/officeart/2005/8/layout/bProcess3"/>
    <dgm:cxn modelId="{A7039B95-9271-4B6B-8C84-6FDA70E468B8}" type="presOf" srcId="{4589CA0C-D417-47EE-93A7-5DD9A7744C9D}" destId="{C50ED5B7-A42D-4C49-9B34-5DD806250421}" srcOrd="0" destOrd="0" presId="urn:microsoft.com/office/officeart/2005/8/layout/bProcess3"/>
    <dgm:cxn modelId="{868ACD9D-D656-4CDE-BB1B-B2F98E04E2D7}" type="presOf" srcId="{4589CA0C-D417-47EE-93A7-5DD9A7744C9D}" destId="{483AD3CF-4F45-4BAE-B6F3-CF8361218CD5}" srcOrd="1" destOrd="0" presId="urn:microsoft.com/office/officeart/2005/8/layout/bProcess3"/>
    <dgm:cxn modelId="{1DFA17A2-F045-4391-8EAB-AB2399BC1AA4}" srcId="{7E2FC69E-8839-490B-BFCE-4C31A1FCD930}" destId="{7CA97174-8E0E-4ECC-A506-8FEAE59F9E24}" srcOrd="4" destOrd="0" parTransId="{1613891B-2CEE-4626-9F27-A10546BE09C4}" sibTransId="{2A5FE3C4-AF47-4869-A989-0972CB26F2E0}"/>
    <dgm:cxn modelId="{A066E3A5-40DC-4970-AF28-5F29688E65AC}" type="presOf" srcId="{88C0F0A5-DE67-45B4-8F23-736F2F2B0007}" destId="{200C24B6-F734-4856-AA0A-864143D97672}" srcOrd="1" destOrd="0" presId="urn:microsoft.com/office/officeart/2005/8/layout/bProcess3"/>
    <dgm:cxn modelId="{73A668A6-B1C5-4F27-95E4-F241BD9B91F1}" srcId="{7E2FC69E-8839-490B-BFCE-4C31A1FCD930}" destId="{497C0DE8-60DA-43C0-B908-A9B6B4C93EE4}" srcOrd="0" destOrd="0" parTransId="{7DAC2043-A0C7-48D5-8C59-BBD99DE97946}" sibTransId="{88C0F0A5-DE67-45B4-8F23-736F2F2B0007}"/>
    <dgm:cxn modelId="{EF4A8CA8-1A0E-4D40-853B-DCB29D0F7F4F}" srcId="{7E2FC69E-8839-490B-BFCE-4C31A1FCD930}" destId="{12D1D94E-86DE-48B2-B4DD-3FB5654A8B96}" srcOrd="5" destOrd="0" parTransId="{41DA5EBF-9D05-4D8E-95D3-C5474510393B}" sibTransId="{AC26C649-EA70-4002-954A-17A1E5D9B423}"/>
    <dgm:cxn modelId="{1CF285B1-9BDA-490E-9E4F-02A3F0178E27}" type="presOf" srcId="{7E2FC69E-8839-490B-BFCE-4C31A1FCD930}" destId="{1050BD76-FDD2-4EA7-AF46-1194AC178632}" srcOrd="0" destOrd="0" presId="urn:microsoft.com/office/officeart/2005/8/layout/bProcess3"/>
    <dgm:cxn modelId="{0A9ACCBF-3851-428E-8CBF-9B560D8D01D9}" srcId="{7E2FC69E-8839-490B-BFCE-4C31A1FCD930}" destId="{B74B7B74-5477-4157-9F2D-9EEC8732CF55}" srcOrd="2" destOrd="0" parTransId="{2D9AFC61-14B4-408E-B54F-E16E1E8D5CB0}" sibTransId="{D6111E2B-DFFC-440D-A11F-CE0494EA67DE}"/>
    <dgm:cxn modelId="{C612D8C2-2BF8-45DF-BDE5-DB9141DAE5EA}" type="presOf" srcId="{2A5FE3C4-AF47-4869-A989-0972CB26F2E0}" destId="{95ACB778-AA0D-4085-A147-0AFC0AF67FBC}" srcOrd="0" destOrd="0" presId="urn:microsoft.com/office/officeart/2005/8/layout/bProcess3"/>
    <dgm:cxn modelId="{5C8C9DC4-7455-4171-A871-C20FD27503C1}" type="presOf" srcId="{D6111E2B-DFFC-440D-A11F-CE0494EA67DE}" destId="{486CB571-B951-4C21-836C-204AC395746A}" srcOrd="1" destOrd="0" presId="urn:microsoft.com/office/officeart/2005/8/layout/bProcess3"/>
    <dgm:cxn modelId="{51E21AD4-9888-4E27-BB13-58A0E7479EF3}" type="presOf" srcId="{12D1D94E-86DE-48B2-B4DD-3FB5654A8B96}" destId="{908333C5-C63B-46CC-A0D5-533BCE1AAA3E}" srcOrd="0" destOrd="0" presId="urn:microsoft.com/office/officeart/2005/8/layout/bProcess3"/>
    <dgm:cxn modelId="{93EF1DE3-DA46-4ED9-AED6-7AD8ACDE2FDC}" type="presOf" srcId="{5F4569F1-1DFD-4CB3-84F3-F701297FE63C}" destId="{6AA7BCC9-4E89-4D4A-B1E8-9CC2281A314C}" srcOrd="0" destOrd="0" presId="urn:microsoft.com/office/officeart/2005/8/layout/bProcess3"/>
    <dgm:cxn modelId="{63A8BBF0-66E4-4952-A804-7B2B32D95920}" type="presOf" srcId="{FAD92169-BE94-4900-A5BB-3A3927D1A539}" destId="{5374B291-B42A-4319-A647-9AF0C15DAF6F}" srcOrd="0" destOrd="0" presId="urn:microsoft.com/office/officeart/2005/8/layout/bProcess3"/>
    <dgm:cxn modelId="{94533AF8-6E04-4A85-BA68-BDAC8F409AEE}" type="presOf" srcId="{9C4E8057-2159-47B0-9CD6-AB9084BB643B}" destId="{B8EDED2F-69CC-4EA7-A2A1-A29A78BCBB85}" srcOrd="1" destOrd="0" presId="urn:microsoft.com/office/officeart/2005/8/layout/bProcess3"/>
    <dgm:cxn modelId="{B604A312-3472-49CC-AE9D-44B8FD6B3B7A}" type="presParOf" srcId="{1050BD76-FDD2-4EA7-AF46-1194AC178632}" destId="{07BFD57C-85AA-4FAC-BD94-992DBB138FFF}" srcOrd="0" destOrd="0" presId="urn:microsoft.com/office/officeart/2005/8/layout/bProcess3"/>
    <dgm:cxn modelId="{213CBEBA-A9C2-467E-922B-0A3C591376A1}" type="presParOf" srcId="{1050BD76-FDD2-4EA7-AF46-1194AC178632}" destId="{F5D93A25-ABC3-4B09-8E8C-D70193A516A0}" srcOrd="1" destOrd="0" presId="urn:microsoft.com/office/officeart/2005/8/layout/bProcess3"/>
    <dgm:cxn modelId="{A05B4253-A79D-42AB-87BD-58E19FA83B16}" type="presParOf" srcId="{F5D93A25-ABC3-4B09-8E8C-D70193A516A0}" destId="{200C24B6-F734-4856-AA0A-864143D97672}" srcOrd="0" destOrd="0" presId="urn:microsoft.com/office/officeart/2005/8/layout/bProcess3"/>
    <dgm:cxn modelId="{D95FC424-CF8B-4B97-A639-EF814FC3A73B}" type="presParOf" srcId="{1050BD76-FDD2-4EA7-AF46-1194AC178632}" destId="{5374B291-B42A-4319-A647-9AF0C15DAF6F}" srcOrd="2" destOrd="0" presId="urn:microsoft.com/office/officeart/2005/8/layout/bProcess3"/>
    <dgm:cxn modelId="{C039DA14-83FB-4CEA-8B9F-6E9EF9F9F563}" type="presParOf" srcId="{1050BD76-FDD2-4EA7-AF46-1194AC178632}" destId="{C50ED5B7-A42D-4C49-9B34-5DD806250421}" srcOrd="3" destOrd="0" presId="urn:microsoft.com/office/officeart/2005/8/layout/bProcess3"/>
    <dgm:cxn modelId="{151BBC82-BC9A-4B87-8903-3E74FA215E33}" type="presParOf" srcId="{C50ED5B7-A42D-4C49-9B34-5DD806250421}" destId="{483AD3CF-4F45-4BAE-B6F3-CF8361218CD5}" srcOrd="0" destOrd="0" presId="urn:microsoft.com/office/officeart/2005/8/layout/bProcess3"/>
    <dgm:cxn modelId="{EC5D4F17-BE02-4D07-BAB7-8EC0BC9FAF2F}" type="presParOf" srcId="{1050BD76-FDD2-4EA7-AF46-1194AC178632}" destId="{97A86CC6-C830-4AF3-941B-834BBB3F1B97}" srcOrd="4" destOrd="0" presId="urn:microsoft.com/office/officeart/2005/8/layout/bProcess3"/>
    <dgm:cxn modelId="{43407178-D237-43D8-AE68-29BD683294EC}" type="presParOf" srcId="{1050BD76-FDD2-4EA7-AF46-1194AC178632}" destId="{5A972B2C-97EA-4016-BFD8-CAEB77E5AC8E}" srcOrd="5" destOrd="0" presId="urn:microsoft.com/office/officeart/2005/8/layout/bProcess3"/>
    <dgm:cxn modelId="{A134D479-9B42-4625-88FB-4CDE474242B8}" type="presParOf" srcId="{5A972B2C-97EA-4016-BFD8-CAEB77E5AC8E}" destId="{486CB571-B951-4C21-836C-204AC395746A}" srcOrd="0" destOrd="0" presId="urn:microsoft.com/office/officeart/2005/8/layout/bProcess3"/>
    <dgm:cxn modelId="{B7F6B2C3-819A-4910-B968-8D682840E230}" type="presParOf" srcId="{1050BD76-FDD2-4EA7-AF46-1194AC178632}" destId="{FD5754A3-8E2A-4EE0-ACA0-648E742ED024}" srcOrd="6" destOrd="0" presId="urn:microsoft.com/office/officeart/2005/8/layout/bProcess3"/>
    <dgm:cxn modelId="{55F6E7E9-B4A8-43B3-BC07-4B05290F11DE}" type="presParOf" srcId="{1050BD76-FDD2-4EA7-AF46-1194AC178632}" destId="{D5DFD54F-E76D-4CEF-AB77-BC2217199D50}" srcOrd="7" destOrd="0" presId="urn:microsoft.com/office/officeart/2005/8/layout/bProcess3"/>
    <dgm:cxn modelId="{DAF858B2-8447-4CDD-8110-43852FA9C0F6}" type="presParOf" srcId="{D5DFD54F-E76D-4CEF-AB77-BC2217199D50}" destId="{B23D1771-D9A9-4C66-BE68-56DD3D3D7C58}" srcOrd="0" destOrd="0" presId="urn:microsoft.com/office/officeart/2005/8/layout/bProcess3"/>
    <dgm:cxn modelId="{D2F871D6-A366-4B4A-AE2C-939CDF1F2A31}" type="presParOf" srcId="{1050BD76-FDD2-4EA7-AF46-1194AC178632}" destId="{97B54498-A1AA-454D-9703-3CE061C5ADB3}" srcOrd="8" destOrd="0" presId="urn:microsoft.com/office/officeart/2005/8/layout/bProcess3"/>
    <dgm:cxn modelId="{CCCE76F7-8E3A-4A4D-BFA3-AB9007FC4085}" type="presParOf" srcId="{1050BD76-FDD2-4EA7-AF46-1194AC178632}" destId="{95ACB778-AA0D-4085-A147-0AFC0AF67FBC}" srcOrd="9" destOrd="0" presId="urn:microsoft.com/office/officeart/2005/8/layout/bProcess3"/>
    <dgm:cxn modelId="{2BB60879-E2E9-4DE4-A162-E20C5B0D3E57}" type="presParOf" srcId="{95ACB778-AA0D-4085-A147-0AFC0AF67FBC}" destId="{19F7039C-353B-4996-95E7-5F8C40D73CC3}" srcOrd="0" destOrd="0" presId="urn:microsoft.com/office/officeart/2005/8/layout/bProcess3"/>
    <dgm:cxn modelId="{2CC5526A-14C6-41EB-A44F-364085E87564}" type="presParOf" srcId="{1050BD76-FDD2-4EA7-AF46-1194AC178632}" destId="{908333C5-C63B-46CC-A0D5-533BCE1AAA3E}" srcOrd="10" destOrd="0" presId="urn:microsoft.com/office/officeart/2005/8/layout/bProcess3"/>
    <dgm:cxn modelId="{DB7F8CCB-ED8D-47E4-9E90-41A0C893C00A}" type="presParOf" srcId="{1050BD76-FDD2-4EA7-AF46-1194AC178632}" destId="{73B0DE22-23CC-4A9D-AD83-1E58B498928E}" srcOrd="11" destOrd="0" presId="urn:microsoft.com/office/officeart/2005/8/layout/bProcess3"/>
    <dgm:cxn modelId="{1E4DD3CA-1CA8-40F9-85C4-88EDBF5CB65A}" type="presParOf" srcId="{73B0DE22-23CC-4A9D-AD83-1E58B498928E}" destId="{4213F909-CB9E-427D-A3F4-E3476847D5C3}" srcOrd="0" destOrd="0" presId="urn:microsoft.com/office/officeart/2005/8/layout/bProcess3"/>
    <dgm:cxn modelId="{94585F2B-E3F3-4429-8812-18309A9BD632}" type="presParOf" srcId="{1050BD76-FDD2-4EA7-AF46-1194AC178632}" destId="{6AA7BCC9-4E89-4D4A-B1E8-9CC2281A314C}" srcOrd="12" destOrd="0" presId="urn:microsoft.com/office/officeart/2005/8/layout/bProcess3"/>
    <dgm:cxn modelId="{866E3E2B-3F53-4E60-8EB0-85E05043E7A3}" type="presParOf" srcId="{1050BD76-FDD2-4EA7-AF46-1194AC178632}" destId="{F03EF23A-D5DE-45BC-91D9-4A0383A8095A}" srcOrd="13" destOrd="0" presId="urn:microsoft.com/office/officeart/2005/8/layout/bProcess3"/>
    <dgm:cxn modelId="{E5BCB025-FF32-405A-8DFA-225C6305B0E3}" type="presParOf" srcId="{F03EF23A-D5DE-45BC-91D9-4A0383A8095A}" destId="{B8EDED2F-69CC-4EA7-A2A1-A29A78BCBB85}" srcOrd="0" destOrd="0" presId="urn:microsoft.com/office/officeart/2005/8/layout/bProcess3"/>
    <dgm:cxn modelId="{D0393DBF-91E2-4A29-8918-DC41095CF0BF}" type="presParOf" srcId="{1050BD76-FDD2-4EA7-AF46-1194AC178632}" destId="{BBC208D1-C3B8-4C2A-869E-A07E799BB712}" srcOrd="14" destOrd="0" presId="urn:microsoft.com/office/officeart/2005/8/layout/bProcess3"/>
    <dgm:cxn modelId="{1F25D696-C925-4DCC-B04B-A1A6D7CAC655}" type="presParOf" srcId="{1050BD76-FDD2-4EA7-AF46-1194AC178632}" destId="{E117C798-3A1A-461C-BACF-C49F96825C78}" srcOrd="15" destOrd="0" presId="urn:microsoft.com/office/officeart/2005/8/layout/bProcess3"/>
    <dgm:cxn modelId="{9B366E38-62CF-4244-9F98-7C9C68E4E177}" type="presParOf" srcId="{E117C798-3A1A-461C-BACF-C49F96825C78}" destId="{D5C8F71A-3BFA-46A1-904A-AC24B4EB81B3}" srcOrd="0" destOrd="0" presId="urn:microsoft.com/office/officeart/2005/8/layout/bProcess3"/>
    <dgm:cxn modelId="{29843819-1597-4399-80A1-97D4A5D194FD}" type="presParOf" srcId="{1050BD76-FDD2-4EA7-AF46-1194AC178632}" destId="{5007CA81-4509-4A87-B8CC-98494A169E05}" srcOrd="1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93A25-ABC3-4B09-8E8C-D70193A516A0}">
      <dsp:nvSpPr>
        <dsp:cNvPr id="0" name=""/>
        <dsp:cNvSpPr/>
      </dsp:nvSpPr>
      <dsp:spPr>
        <a:xfrm>
          <a:off x="2846317" y="615788"/>
          <a:ext cx="476528" cy="91440"/>
        </a:xfrm>
        <a:custGeom>
          <a:avLst/>
          <a:gdLst/>
          <a:ahLst/>
          <a:cxnLst/>
          <a:rect l="0" t="0" r="0" b="0"/>
          <a:pathLst>
            <a:path>
              <a:moveTo>
                <a:pt x="0" y="45720"/>
              </a:moveTo>
              <a:lnTo>
                <a:pt x="476528"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71903" y="658972"/>
        <a:ext cx="25356" cy="5071"/>
      </dsp:txXfrm>
    </dsp:sp>
    <dsp:sp modelId="{07BFD57C-85AA-4FAC-BD94-992DBB138FFF}">
      <dsp:nvSpPr>
        <dsp:cNvPr id="0" name=""/>
        <dsp:cNvSpPr/>
      </dsp:nvSpPr>
      <dsp:spPr>
        <a:xfrm>
          <a:off x="643210" y="36"/>
          <a:ext cx="2204907" cy="13229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Student receives email to complete module evaluation.  Links to evaluation questionnaires also available in </a:t>
          </a:r>
          <a:r>
            <a:rPr lang="en-GB" sz="1300" kern="1200" dirty="0" err="1"/>
            <a:t>Myplace</a:t>
          </a:r>
          <a:r>
            <a:rPr lang="en-GB" sz="1300" kern="1200" dirty="0"/>
            <a:t> site pages and pop-up on login</a:t>
          </a:r>
        </a:p>
      </dsp:txBody>
      <dsp:txXfrm>
        <a:off x="643210" y="36"/>
        <a:ext cx="2204907" cy="1322944"/>
      </dsp:txXfrm>
    </dsp:sp>
    <dsp:sp modelId="{C50ED5B7-A42D-4C49-9B34-5DD806250421}">
      <dsp:nvSpPr>
        <dsp:cNvPr id="0" name=""/>
        <dsp:cNvSpPr/>
      </dsp:nvSpPr>
      <dsp:spPr>
        <a:xfrm>
          <a:off x="5558353" y="615788"/>
          <a:ext cx="476528" cy="91440"/>
        </a:xfrm>
        <a:custGeom>
          <a:avLst/>
          <a:gdLst/>
          <a:ahLst/>
          <a:cxnLst/>
          <a:rect l="0" t="0" r="0" b="0"/>
          <a:pathLst>
            <a:path>
              <a:moveTo>
                <a:pt x="0" y="45720"/>
              </a:moveTo>
              <a:lnTo>
                <a:pt x="476528"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783939" y="658972"/>
        <a:ext cx="25356" cy="5071"/>
      </dsp:txXfrm>
    </dsp:sp>
    <dsp:sp modelId="{5374B291-B42A-4319-A647-9AF0C15DAF6F}">
      <dsp:nvSpPr>
        <dsp:cNvPr id="0" name=""/>
        <dsp:cNvSpPr/>
      </dsp:nvSpPr>
      <dsp:spPr>
        <a:xfrm>
          <a:off x="3355246" y="36"/>
          <a:ext cx="2204907" cy="13229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Teaching staff invite students to complete evaluation in class using their portable device</a:t>
          </a:r>
        </a:p>
      </dsp:txBody>
      <dsp:txXfrm>
        <a:off x="3355246" y="36"/>
        <a:ext cx="2204907" cy="1322944"/>
      </dsp:txXfrm>
    </dsp:sp>
    <dsp:sp modelId="{5A972B2C-97EA-4016-BFD8-CAEB77E5AC8E}">
      <dsp:nvSpPr>
        <dsp:cNvPr id="0" name=""/>
        <dsp:cNvSpPr/>
      </dsp:nvSpPr>
      <dsp:spPr>
        <a:xfrm>
          <a:off x="1745664" y="1321180"/>
          <a:ext cx="5424071" cy="476528"/>
        </a:xfrm>
        <a:custGeom>
          <a:avLst/>
          <a:gdLst/>
          <a:ahLst/>
          <a:cxnLst/>
          <a:rect l="0" t="0" r="0" b="0"/>
          <a:pathLst>
            <a:path>
              <a:moveTo>
                <a:pt x="5424071" y="0"/>
              </a:moveTo>
              <a:lnTo>
                <a:pt x="5424071" y="255364"/>
              </a:lnTo>
              <a:lnTo>
                <a:pt x="0" y="255364"/>
              </a:lnTo>
              <a:lnTo>
                <a:pt x="0" y="476528"/>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321506" y="1556909"/>
        <a:ext cx="272386" cy="5071"/>
      </dsp:txXfrm>
    </dsp:sp>
    <dsp:sp modelId="{97A86CC6-C830-4AF3-941B-834BBB3F1B97}">
      <dsp:nvSpPr>
        <dsp:cNvPr id="0" name=""/>
        <dsp:cNvSpPr/>
      </dsp:nvSpPr>
      <dsp:spPr>
        <a:xfrm>
          <a:off x="6067282" y="36"/>
          <a:ext cx="2204907" cy="13229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Student completes online module evaluation questionnaire</a:t>
          </a:r>
        </a:p>
      </dsp:txBody>
      <dsp:txXfrm>
        <a:off x="6067282" y="36"/>
        <a:ext cx="2204907" cy="1322944"/>
      </dsp:txXfrm>
    </dsp:sp>
    <dsp:sp modelId="{D5DFD54F-E76D-4CEF-AB77-BC2217199D50}">
      <dsp:nvSpPr>
        <dsp:cNvPr id="0" name=""/>
        <dsp:cNvSpPr/>
      </dsp:nvSpPr>
      <dsp:spPr>
        <a:xfrm>
          <a:off x="2846317" y="2445861"/>
          <a:ext cx="476528" cy="91440"/>
        </a:xfrm>
        <a:custGeom>
          <a:avLst/>
          <a:gdLst/>
          <a:ahLst/>
          <a:cxnLst/>
          <a:rect l="0" t="0" r="0" b="0"/>
          <a:pathLst>
            <a:path>
              <a:moveTo>
                <a:pt x="0" y="45720"/>
              </a:moveTo>
              <a:lnTo>
                <a:pt x="476528"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71903" y="2489045"/>
        <a:ext cx="25356" cy="5071"/>
      </dsp:txXfrm>
    </dsp:sp>
    <dsp:sp modelId="{FD5754A3-8E2A-4EE0-ACA0-648E742ED024}">
      <dsp:nvSpPr>
        <dsp:cNvPr id="0" name=""/>
        <dsp:cNvSpPr/>
      </dsp:nvSpPr>
      <dsp:spPr>
        <a:xfrm>
          <a:off x="643210" y="1830109"/>
          <a:ext cx="2204907" cy="13229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Reminder emails issued to students who have yet to complete their evaluation</a:t>
          </a:r>
        </a:p>
      </dsp:txBody>
      <dsp:txXfrm>
        <a:off x="643210" y="1830109"/>
        <a:ext cx="2204907" cy="1322944"/>
      </dsp:txXfrm>
    </dsp:sp>
    <dsp:sp modelId="{95ACB778-AA0D-4085-A147-0AFC0AF67FBC}">
      <dsp:nvSpPr>
        <dsp:cNvPr id="0" name=""/>
        <dsp:cNvSpPr/>
      </dsp:nvSpPr>
      <dsp:spPr>
        <a:xfrm>
          <a:off x="5558353" y="2445861"/>
          <a:ext cx="476528" cy="91440"/>
        </a:xfrm>
        <a:custGeom>
          <a:avLst/>
          <a:gdLst/>
          <a:ahLst/>
          <a:cxnLst/>
          <a:rect l="0" t="0" r="0" b="0"/>
          <a:pathLst>
            <a:path>
              <a:moveTo>
                <a:pt x="0" y="45720"/>
              </a:moveTo>
              <a:lnTo>
                <a:pt x="476528"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783939" y="2489045"/>
        <a:ext cx="25356" cy="5071"/>
      </dsp:txXfrm>
    </dsp:sp>
    <dsp:sp modelId="{97B54498-A1AA-454D-9703-3CE061C5ADB3}">
      <dsp:nvSpPr>
        <dsp:cNvPr id="0" name=""/>
        <dsp:cNvSpPr/>
      </dsp:nvSpPr>
      <dsp:spPr>
        <a:xfrm>
          <a:off x="3355246" y="1830109"/>
          <a:ext cx="2204907" cy="13229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Evaluation window closes</a:t>
          </a:r>
        </a:p>
      </dsp:txBody>
      <dsp:txXfrm>
        <a:off x="3355246" y="1830109"/>
        <a:ext cx="2204907" cy="1322944"/>
      </dsp:txXfrm>
    </dsp:sp>
    <dsp:sp modelId="{73B0DE22-23CC-4A9D-AD83-1E58B498928E}">
      <dsp:nvSpPr>
        <dsp:cNvPr id="0" name=""/>
        <dsp:cNvSpPr/>
      </dsp:nvSpPr>
      <dsp:spPr>
        <a:xfrm>
          <a:off x="1745664" y="3151253"/>
          <a:ext cx="5424071" cy="476528"/>
        </a:xfrm>
        <a:custGeom>
          <a:avLst/>
          <a:gdLst/>
          <a:ahLst/>
          <a:cxnLst/>
          <a:rect l="0" t="0" r="0" b="0"/>
          <a:pathLst>
            <a:path>
              <a:moveTo>
                <a:pt x="5424071" y="0"/>
              </a:moveTo>
              <a:lnTo>
                <a:pt x="5424071" y="255364"/>
              </a:lnTo>
              <a:lnTo>
                <a:pt x="0" y="255364"/>
              </a:lnTo>
              <a:lnTo>
                <a:pt x="0" y="476528"/>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321506" y="3386982"/>
        <a:ext cx="272386" cy="5071"/>
      </dsp:txXfrm>
    </dsp:sp>
    <dsp:sp modelId="{908333C5-C63B-46CC-A0D5-533BCE1AAA3E}">
      <dsp:nvSpPr>
        <dsp:cNvPr id="0" name=""/>
        <dsp:cNvSpPr/>
      </dsp:nvSpPr>
      <dsp:spPr>
        <a:xfrm>
          <a:off x="6067282" y="1830109"/>
          <a:ext cx="2204907" cy="13229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Reports issued to teaching staff via email and available on </a:t>
          </a:r>
          <a:r>
            <a:rPr lang="en-GB" sz="1300" kern="1200" dirty="0" err="1"/>
            <a:t>Myplace</a:t>
          </a:r>
          <a:r>
            <a:rPr lang="en-GB" sz="1300" kern="1200" dirty="0"/>
            <a:t> link</a:t>
          </a:r>
        </a:p>
      </dsp:txBody>
      <dsp:txXfrm>
        <a:off x="6067282" y="1830109"/>
        <a:ext cx="2204907" cy="1322944"/>
      </dsp:txXfrm>
    </dsp:sp>
    <dsp:sp modelId="{F03EF23A-D5DE-45BC-91D9-4A0383A8095A}">
      <dsp:nvSpPr>
        <dsp:cNvPr id="0" name=""/>
        <dsp:cNvSpPr/>
      </dsp:nvSpPr>
      <dsp:spPr>
        <a:xfrm>
          <a:off x="2846317" y="4275934"/>
          <a:ext cx="476528" cy="91440"/>
        </a:xfrm>
        <a:custGeom>
          <a:avLst/>
          <a:gdLst/>
          <a:ahLst/>
          <a:cxnLst/>
          <a:rect l="0" t="0" r="0" b="0"/>
          <a:pathLst>
            <a:path>
              <a:moveTo>
                <a:pt x="0" y="45720"/>
              </a:moveTo>
              <a:lnTo>
                <a:pt x="476528"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71903" y="4319118"/>
        <a:ext cx="25356" cy="5071"/>
      </dsp:txXfrm>
    </dsp:sp>
    <dsp:sp modelId="{6AA7BCC9-4E89-4D4A-B1E8-9CC2281A314C}">
      <dsp:nvSpPr>
        <dsp:cNvPr id="0" name=""/>
        <dsp:cNvSpPr/>
      </dsp:nvSpPr>
      <dsp:spPr>
        <a:xfrm>
          <a:off x="643210" y="3660182"/>
          <a:ext cx="2204907" cy="13229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Teaching staff invited via email to add reflections on student feedback</a:t>
          </a:r>
        </a:p>
      </dsp:txBody>
      <dsp:txXfrm>
        <a:off x="643210" y="3660182"/>
        <a:ext cx="2204907" cy="1322944"/>
      </dsp:txXfrm>
    </dsp:sp>
    <dsp:sp modelId="{E117C798-3A1A-461C-BACF-C49F96825C78}">
      <dsp:nvSpPr>
        <dsp:cNvPr id="0" name=""/>
        <dsp:cNvSpPr/>
      </dsp:nvSpPr>
      <dsp:spPr>
        <a:xfrm>
          <a:off x="5558353" y="4275934"/>
          <a:ext cx="476528" cy="91440"/>
        </a:xfrm>
        <a:custGeom>
          <a:avLst/>
          <a:gdLst/>
          <a:ahLst/>
          <a:cxnLst/>
          <a:rect l="0" t="0" r="0" b="0"/>
          <a:pathLst>
            <a:path>
              <a:moveTo>
                <a:pt x="0" y="45720"/>
              </a:moveTo>
              <a:lnTo>
                <a:pt x="476528"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783939" y="4319118"/>
        <a:ext cx="25356" cy="5071"/>
      </dsp:txXfrm>
    </dsp:sp>
    <dsp:sp modelId="{BBC208D1-C3B8-4C2A-869E-A07E799BB712}">
      <dsp:nvSpPr>
        <dsp:cNvPr id="0" name=""/>
        <dsp:cNvSpPr/>
      </dsp:nvSpPr>
      <dsp:spPr>
        <a:xfrm>
          <a:off x="3355246" y="3660182"/>
          <a:ext cx="2204907" cy="13229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Reports issued to students with teaching staff comments (via email and </a:t>
          </a:r>
          <a:r>
            <a:rPr lang="en-GB" sz="1300" kern="1200" dirty="0" err="1"/>
            <a:t>Myplace</a:t>
          </a:r>
          <a:r>
            <a:rPr lang="en-GB" sz="1300" kern="1200" dirty="0"/>
            <a:t> link)</a:t>
          </a:r>
        </a:p>
      </dsp:txBody>
      <dsp:txXfrm>
        <a:off x="3355246" y="3660182"/>
        <a:ext cx="2204907" cy="1322944"/>
      </dsp:txXfrm>
    </dsp:sp>
    <dsp:sp modelId="{5007CA81-4509-4A87-B8CC-98494A169E05}">
      <dsp:nvSpPr>
        <dsp:cNvPr id="0" name=""/>
        <dsp:cNvSpPr/>
      </dsp:nvSpPr>
      <dsp:spPr>
        <a:xfrm>
          <a:off x="6067282" y="3660182"/>
          <a:ext cx="2204907" cy="13229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Final reports issued to teaching staff complete with their comments </a:t>
          </a:r>
        </a:p>
      </dsp:txBody>
      <dsp:txXfrm>
        <a:off x="6067282" y="3660182"/>
        <a:ext cx="2204907" cy="132294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127AA33-2386-47DC-93DF-E7EA00AF66D9}" type="datetimeFigureOut">
              <a:rPr lang="en-GB" smtClean="0"/>
              <a:t>13/11/2019</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0D31FDE-C885-41F0-A78D-DC97055A0EA7}" type="slidenum">
              <a:rPr lang="en-GB" smtClean="0"/>
              <a:t>‹#›</a:t>
            </a:fld>
            <a:endParaRPr lang="en-GB"/>
          </a:p>
        </p:txBody>
      </p:sp>
    </p:spTree>
    <p:extLst>
      <p:ext uri="{BB962C8B-B14F-4D97-AF65-F5344CB8AC3E}">
        <p14:creationId xmlns:p14="http://schemas.microsoft.com/office/powerpoint/2010/main" val="86782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0D31FDE-C885-41F0-A78D-DC97055A0EA7}" type="slidenum">
              <a:rPr lang="en-GB" smtClean="0"/>
              <a:t>1</a:t>
            </a:fld>
            <a:endParaRPr lang="en-GB"/>
          </a:p>
        </p:txBody>
      </p:sp>
    </p:spTree>
    <p:extLst>
      <p:ext uri="{BB962C8B-B14F-4D97-AF65-F5344CB8AC3E}">
        <p14:creationId xmlns:p14="http://schemas.microsoft.com/office/powerpoint/2010/main" val="3196955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D31FDE-C885-41F0-A78D-DC97055A0EA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1402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D31FDE-C885-41F0-A78D-DC97055A0EA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2097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D31FDE-C885-41F0-A78D-DC97055A0EA7}" type="slidenum">
              <a:rPr lang="en-GB" smtClean="0"/>
              <a:t>12</a:t>
            </a:fld>
            <a:endParaRPr lang="en-GB"/>
          </a:p>
        </p:txBody>
      </p:sp>
    </p:spTree>
    <p:extLst>
      <p:ext uri="{BB962C8B-B14F-4D97-AF65-F5344CB8AC3E}">
        <p14:creationId xmlns:p14="http://schemas.microsoft.com/office/powerpoint/2010/main" val="1494011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D31FDE-C885-41F0-A78D-DC97055A0EA7}" type="slidenum">
              <a:rPr lang="en-GB" smtClean="0"/>
              <a:t>13</a:t>
            </a:fld>
            <a:endParaRPr lang="en-GB"/>
          </a:p>
        </p:txBody>
      </p:sp>
    </p:spTree>
    <p:extLst>
      <p:ext uri="{BB962C8B-B14F-4D97-AF65-F5344CB8AC3E}">
        <p14:creationId xmlns:p14="http://schemas.microsoft.com/office/powerpoint/2010/main" val="644502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0D31FDE-C885-41F0-A78D-DC97055A0EA7}" type="slidenum">
              <a:rPr lang="en-GB" smtClean="0"/>
              <a:t>14</a:t>
            </a:fld>
            <a:endParaRPr lang="en-GB"/>
          </a:p>
        </p:txBody>
      </p:sp>
    </p:spTree>
    <p:extLst>
      <p:ext uri="{BB962C8B-B14F-4D97-AF65-F5344CB8AC3E}">
        <p14:creationId xmlns:p14="http://schemas.microsoft.com/office/powerpoint/2010/main" val="2451148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example above also shows how students will access the link</a:t>
            </a:r>
          </a:p>
        </p:txBody>
      </p:sp>
      <p:sp>
        <p:nvSpPr>
          <p:cNvPr id="4" name="Slide Number Placeholder 3"/>
          <p:cNvSpPr>
            <a:spLocks noGrp="1"/>
          </p:cNvSpPr>
          <p:nvPr>
            <p:ph type="sldNum" sz="quarter" idx="5"/>
          </p:nvPr>
        </p:nvSpPr>
        <p:spPr/>
        <p:txBody>
          <a:bodyPr/>
          <a:lstStyle/>
          <a:p>
            <a:fld id="{60D31FDE-C885-41F0-A78D-DC97055A0EA7}" type="slidenum">
              <a:rPr lang="en-GB" smtClean="0"/>
              <a:t>15</a:t>
            </a:fld>
            <a:endParaRPr lang="en-GB"/>
          </a:p>
        </p:txBody>
      </p:sp>
    </p:spTree>
    <p:extLst>
      <p:ext uri="{BB962C8B-B14F-4D97-AF65-F5344CB8AC3E}">
        <p14:creationId xmlns:p14="http://schemas.microsoft.com/office/powerpoint/2010/main" val="3986658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D31FDE-C885-41F0-A78D-DC97055A0EA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5307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D31FDE-C885-41F0-A78D-DC97055A0EA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4585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D31FDE-C885-41F0-A78D-DC97055A0EA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2035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D31FDE-C885-41F0-A78D-DC97055A0EA7}" type="slidenum">
              <a:rPr lang="en-GB" smtClean="0"/>
              <a:t>19</a:t>
            </a:fld>
            <a:endParaRPr lang="en-GB"/>
          </a:p>
        </p:txBody>
      </p:sp>
    </p:spTree>
    <p:extLst>
      <p:ext uri="{BB962C8B-B14F-4D97-AF65-F5344CB8AC3E}">
        <p14:creationId xmlns:p14="http://schemas.microsoft.com/office/powerpoint/2010/main" val="2717457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D31FDE-C885-41F0-A78D-DC97055A0EA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6874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0D31FDE-C885-41F0-A78D-DC97055A0EA7}" type="slidenum">
              <a:rPr lang="en-GB" smtClean="0"/>
              <a:t>20</a:t>
            </a:fld>
            <a:endParaRPr lang="en-GB"/>
          </a:p>
        </p:txBody>
      </p:sp>
    </p:spTree>
    <p:extLst>
      <p:ext uri="{BB962C8B-B14F-4D97-AF65-F5344CB8AC3E}">
        <p14:creationId xmlns:p14="http://schemas.microsoft.com/office/powerpoint/2010/main" val="3762752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D31FDE-C885-41F0-A78D-DC97055A0EA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3579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D31FDE-C885-41F0-A78D-DC97055A0EA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7607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can use this guide to help students to find the module evaluation survey links if needed</a:t>
            </a:r>
          </a:p>
        </p:txBody>
      </p:sp>
      <p:sp>
        <p:nvSpPr>
          <p:cNvPr id="4" name="Slide Number Placeholder 3"/>
          <p:cNvSpPr>
            <a:spLocks noGrp="1"/>
          </p:cNvSpPr>
          <p:nvPr>
            <p:ph type="sldNum" sz="quarter" idx="5"/>
          </p:nvPr>
        </p:nvSpPr>
        <p:spPr/>
        <p:txBody>
          <a:bodyPr/>
          <a:lstStyle/>
          <a:p>
            <a:fld id="{60D31FDE-C885-41F0-A78D-DC97055A0EA7}" type="slidenum">
              <a:rPr lang="en-GB" smtClean="0"/>
              <a:t>5</a:t>
            </a:fld>
            <a:endParaRPr lang="en-GB"/>
          </a:p>
        </p:txBody>
      </p:sp>
    </p:spTree>
    <p:extLst>
      <p:ext uri="{BB962C8B-B14F-4D97-AF65-F5344CB8AC3E}">
        <p14:creationId xmlns:p14="http://schemas.microsoft.com/office/powerpoint/2010/main" val="3970529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can use this guide to help students to find the module evaluation survey links if needed</a:t>
            </a:r>
          </a:p>
        </p:txBody>
      </p:sp>
      <p:sp>
        <p:nvSpPr>
          <p:cNvPr id="4" name="Slide Number Placeholder 3"/>
          <p:cNvSpPr>
            <a:spLocks noGrp="1"/>
          </p:cNvSpPr>
          <p:nvPr>
            <p:ph type="sldNum" sz="quarter" idx="5"/>
          </p:nvPr>
        </p:nvSpPr>
        <p:spPr/>
        <p:txBody>
          <a:bodyPr/>
          <a:lstStyle/>
          <a:p>
            <a:fld id="{60D31FDE-C885-41F0-A78D-DC97055A0EA7}" type="slidenum">
              <a:rPr lang="en-GB" smtClean="0"/>
              <a:t>6</a:t>
            </a:fld>
            <a:endParaRPr lang="en-GB"/>
          </a:p>
        </p:txBody>
      </p:sp>
    </p:spTree>
    <p:extLst>
      <p:ext uri="{BB962C8B-B14F-4D97-AF65-F5344CB8AC3E}">
        <p14:creationId xmlns:p14="http://schemas.microsoft.com/office/powerpoint/2010/main" val="528009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can use this guide to help students to find the module evaluation survey links if needed</a:t>
            </a:r>
          </a:p>
        </p:txBody>
      </p:sp>
      <p:sp>
        <p:nvSpPr>
          <p:cNvPr id="4" name="Slide Number Placeholder 3"/>
          <p:cNvSpPr>
            <a:spLocks noGrp="1"/>
          </p:cNvSpPr>
          <p:nvPr>
            <p:ph type="sldNum" sz="quarter" idx="5"/>
          </p:nvPr>
        </p:nvSpPr>
        <p:spPr/>
        <p:txBody>
          <a:bodyPr/>
          <a:lstStyle/>
          <a:p>
            <a:fld id="{60D31FDE-C885-41F0-A78D-DC97055A0EA7}" type="slidenum">
              <a:rPr lang="en-GB" smtClean="0"/>
              <a:t>7</a:t>
            </a:fld>
            <a:endParaRPr lang="en-GB"/>
          </a:p>
        </p:txBody>
      </p:sp>
    </p:spTree>
    <p:extLst>
      <p:ext uri="{BB962C8B-B14F-4D97-AF65-F5344CB8AC3E}">
        <p14:creationId xmlns:p14="http://schemas.microsoft.com/office/powerpoint/2010/main" val="3228650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D31FDE-C885-41F0-A78D-DC97055A0EA7}" type="slidenum">
              <a:rPr lang="en-GB" smtClean="0"/>
              <a:t>8</a:t>
            </a:fld>
            <a:endParaRPr lang="en-GB"/>
          </a:p>
        </p:txBody>
      </p:sp>
    </p:spTree>
    <p:extLst>
      <p:ext uri="{BB962C8B-B14F-4D97-AF65-F5344CB8AC3E}">
        <p14:creationId xmlns:p14="http://schemas.microsoft.com/office/powerpoint/2010/main" val="2897904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D31FDE-C885-41F0-A78D-DC97055A0EA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8137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741DC0B-6D8F-1C4E-88C6-CC31AC64D126}"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C9108-1C13-AD45-908D-761A468F4B41}" type="slidenum">
              <a:rPr lang="en-US" smtClean="0"/>
              <a:t>‹#›</a:t>
            </a:fld>
            <a:endParaRPr lang="en-US"/>
          </a:p>
        </p:txBody>
      </p:sp>
    </p:spTree>
    <p:extLst>
      <p:ext uri="{BB962C8B-B14F-4D97-AF65-F5344CB8AC3E}">
        <p14:creationId xmlns:p14="http://schemas.microsoft.com/office/powerpoint/2010/main" val="56610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741DC0B-6D8F-1C4E-88C6-CC31AC64D126}"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C9108-1C13-AD45-908D-761A468F4B41}" type="slidenum">
              <a:rPr lang="en-US" smtClean="0"/>
              <a:t>‹#›</a:t>
            </a:fld>
            <a:endParaRPr lang="en-US"/>
          </a:p>
        </p:txBody>
      </p:sp>
    </p:spTree>
    <p:extLst>
      <p:ext uri="{BB962C8B-B14F-4D97-AF65-F5344CB8AC3E}">
        <p14:creationId xmlns:p14="http://schemas.microsoft.com/office/powerpoint/2010/main" val="902198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741DC0B-6D8F-1C4E-88C6-CC31AC64D126}"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C9108-1C13-AD45-908D-761A468F4B41}" type="slidenum">
              <a:rPr lang="en-US" smtClean="0"/>
              <a:t>‹#›</a:t>
            </a:fld>
            <a:endParaRPr lang="en-US"/>
          </a:p>
        </p:txBody>
      </p:sp>
    </p:spTree>
    <p:extLst>
      <p:ext uri="{BB962C8B-B14F-4D97-AF65-F5344CB8AC3E}">
        <p14:creationId xmlns:p14="http://schemas.microsoft.com/office/powerpoint/2010/main" val="400455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741DC0B-6D8F-1C4E-88C6-CC31AC64D126}"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C9108-1C13-AD45-908D-761A468F4B41}" type="slidenum">
              <a:rPr lang="en-US" smtClean="0"/>
              <a:t>‹#›</a:t>
            </a:fld>
            <a:endParaRPr lang="en-US"/>
          </a:p>
        </p:txBody>
      </p:sp>
    </p:spTree>
    <p:extLst>
      <p:ext uri="{BB962C8B-B14F-4D97-AF65-F5344CB8AC3E}">
        <p14:creationId xmlns:p14="http://schemas.microsoft.com/office/powerpoint/2010/main" val="750112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82506" y="2906715"/>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741DC0B-6D8F-1C4E-88C6-CC31AC64D126}"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C9108-1C13-AD45-908D-761A468F4B41}" type="slidenum">
              <a:rPr lang="en-US" smtClean="0"/>
              <a:t>‹#›</a:t>
            </a:fld>
            <a:endParaRPr lang="en-US"/>
          </a:p>
        </p:txBody>
      </p:sp>
    </p:spTree>
    <p:extLst>
      <p:ext uri="{BB962C8B-B14F-4D97-AF65-F5344CB8AC3E}">
        <p14:creationId xmlns:p14="http://schemas.microsoft.com/office/powerpoint/2010/main" val="942736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95300"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35550"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741DC0B-6D8F-1C4E-88C6-CC31AC64D126}"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C9108-1C13-AD45-908D-761A468F4B41}" type="slidenum">
              <a:rPr lang="en-US" smtClean="0"/>
              <a:t>‹#›</a:t>
            </a:fld>
            <a:endParaRPr lang="en-US"/>
          </a:p>
        </p:txBody>
      </p:sp>
    </p:spTree>
    <p:extLst>
      <p:ext uri="{BB962C8B-B14F-4D97-AF65-F5344CB8AC3E}">
        <p14:creationId xmlns:p14="http://schemas.microsoft.com/office/powerpoint/2010/main" val="3826260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741DC0B-6D8F-1C4E-88C6-CC31AC64D126}" type="datetimeFigureOut">
              <a:rPr lang="en-US" smtClean="0"/>
              <a:t>11/13/2019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AC9108-1C13-AD45-908D-761A468F4B41}" type="slidenum">
              <a:rPr lang="en-US" smtClean="0"/>
              <a:t>‹#›</a:t>
            </a:fld>
            <a:endParaRPr lang="en-US"/>
          </a:p>
        </p:txBody>
      </p:sp>
    </p:spTree>
    <p:extLst>
      <p:ext uri="{BB962C8B-B14F-4D97-AF65-F5344CB8AC3E}">
        <p14:creationId xmlns:p14="http://schemas.microsoft.com/office/powerpoint/2010/main" val="904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741DC0B-6D8F-1C4E-88C6-CC31AC64D126}"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AC9108-1C13-AD45-908D-761A468F4B41}" type="slidenum">
              <a:rPr lang="en-US" smtClean="0"/>
              <a:t>‹#›</a:t>
            </a:fld>
            <a:endParaRPr lang="en-US"/>
          </a:p>
        </p:txBody>
      </p:sp>
    </p:spTree>
    <p:extLst>
      <p:ext uri="{BB962C8B-B14F-4D97-AF65-F5344CB8AC3E}">
        <p14:creationId xmlns:p14="http://schemas.microsoft.com/office/powerpoint/2010/main" val="3050181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41DC0B-6D8F-1C4E-88C6-CC31AC64D126}" type="datetimeFigureOut">
              <a:rPr lang="en-US" smtClean="0"/>
              <a:t>11/13/2019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AC9108-1C13-AD45-908D-761A468F4B41}" type="slidenum">
              <a:rPr lang="en-US" smtClean="0"/>
              <a:t>‹#›</a:t>
            </a:fld>
            <a:endParaRPr lang="en-US"/>
          </a:p>
        </p:txBody>
      </p:sp>
    </p:spTree>
    <p:extLst>
      <p:ext uri="{BB962C8B-B14F-4D97-AF65-F5344CB8AC3E}">
        <p14:creationId xmlns:p14="http://schemas.microsoft.com/office/powerpoint/2010/main" val="2160820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1"/>
            <a:ext cx="3259006"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95303"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741DC0B-6D8F-1C4E-88C6-CC31AC64D126}"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C9108-1C13-AD45-908D-761A468F4B41}" type="slidenum">
              <a:rPr lang="en-US" smtClean="0"/>
              <a:t>‹#›</a:t>
            </a:fld>
            <a:endParaRPr lang="en-US"/>
          </a:p>
        </p:txBody>
      </p:sp>
    </p:spTree>
    <p:extLst>
      <p:ext uri="{BB962C8B-B14F-4D97-AF65-F5344CB8AC3E}">
        <p14:creationId xmlns:p14="http://schemas.microsoft.com/office/powerpoint/2010/main" val="3878423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741DC0B-6D8F-1C4E-88C6-CC31AC64D126}"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C9108-1C13-AD45-908D-761A468F4B41}" type="slidenum">
              <a:rPr lang="en-US" smtClean="0"/>
              <a:t>‹#›</a:t>
            </a:fld>
            <a:endParaRPr lang="en-US"/>
          </a:p>
        </p:txBody>
      </p:sp>
    </p:spTree>
    <p:extLst>
      <p:ext uri="{BB962C8B-B14F-4D97-AF65-F5344CB8AC3E}">
        <p14:creationId xmlns:p14="http://schemas.microsoft.com/office/powerpoint/2010/main" val="167695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95300" y="1600202"/>
            <a:ext cx="89154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1DC0B-6D8F-1C4E-88C6-CC31AC64D126}" type="datetimeFigureOut">
              <a:rPr lang="en-US" smtClean="0"/>
              <a:t>11/13/2019</a:t>
            </a:fld>
            <a:endParaRPr lang="en-US"/>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AC9108-1C13-AD45-908D-761A468F4B41}" type="slidenum">
              <a:rPr lang="en-US" smtClean="0"/>
              <a:t>‹#›</a:t>
            </a:fld>
            <a:endParaRPr lang="en-US"/>
          </a:p>
        </p:txBody>
      </p:sp>
    </p:spTree>
    <p:extLst>
      <p:ext uri="{BB962C8B-B14F-4D97-AF65-F5344CB8AC3E}">
        <p14:creationId xmlns:p14="http://schemas.microsoft.com/office/powerpoint/2010/main" val="3728906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s://stage.myplace.strath.ac.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mailto:modules@surveys.strath.ac.uk" TargetMode="External"/><Relationship Id="rId5" Type="http://schemas.openxmlformats.org/officeDocument/2006/relationships/hyperlink" Target="mailto:jacqueline.jahn@strath.ac.uk" TargetMode="External"/><Relationship Id="rId4" Type="http://schemas.openxmlformats.org/officeDocument/2006/relationships/hyperlink" Target="mailto:Lorna.Robertson.100@strath.ac.uk"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GB" dirty="0"/>
              <a:t>Student Module Evaluation </a:t>
            </a:r>
            <a:br>
              <a:rPr lang="en-GB" dirty="0"/>
            </a:br>
            <a:r>
              <a:rPr lang="en-GB" dirty="0"/>
              <a:t>Phase 1 Information and Guide</a:t>
            </a:r>
          </a:p>
        </p:txBody>
      </p:sp>
      <p:sp>
        <p:nvSpPr>
          <p:cNvPr id="3" name="Subtitle 2"/>
          <p:cNvSpPr>
            <a:spLocks noGrp="1"/>
          </p:cNvSpPr>
          <p:nvPr>
            <p:ph type="subTitle" idx="1"/>
          </p:nvPr>
        </p:nvSpPr>
        <p:spPr/>
        <p:txBody>
          <a:bodyPr/>
          <a:lstStyle/>
          <a:p>
            <a:r>
              <a:rPr lang="en-GB" dirty="0"/>
              <a:t>12 November 2019</a:t>
            </a:r>
          </a:p>
        </p:txBody>
      </p:sp>
    </p:spTree>
    <p:extLst>
      <p:ext uri="{BB962C8B-B14F-4D97-AF65-F5344CB8AC3E}">
        <p14:creationId xmlns:p14="http://schemas.microsoft.com/office/powerpoint/2010/main" val="4164268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Monitoring response rates</a:t>
            </a:r>
          </a:p>
        </p:txBody>
      </p:sp>
      <p:grpSp>
        <p:nvGrpSpPr>
          <p:cNvPr id="5" name="Group 4">
            <a:extLst>
              <a:ext uri="{FF2B5EF4-FFF2-40B4-BE49-F238E27FC236}">
                <a16:creationId xmlns:a16="http://schemas.microsoft.com/office/drawing/2014/main" id="{1B3883A6-11D2-47C1-87F5-1B2879826F3F}"/>
              </a:ext>
            </a:extLst>
          </p:cNvPr>
          <p:cNvGrpSpPr/>
          <p:nvPr/>
        </p:nvGrpSpPr>
        <p:grpSpPr>
          <a:xfrm>
            <a:off x="309562" y="1448654"/>
            <a:ext cx="8915400" cy="4894996"/>
            <a:chOff x="900112" y="2262313"/>
            <a:chExt cx="8105775" cy="3960691"/>
          </a:xfrm>
        </p:grpSpPr>
        <p:pic>
          <p:nvPicPr>
            <p:cNvPr id="3" name="Picture 2">
              <a:extLst>
                <a:ext uri="{FF2B5EF4-FFF2-40B4-BE49-F238E27FC236}">
                  <a16:creationId xmlns:a16="http://schemas.microsoft.com/office/drawing/2014/main" id="{00BEBCBA-ADC3-49C1-8A2E-102103B98FA3}"/>
                </a:ext>
              </a:extLst>
            </p:cNvPr>
            <p:cNvPicPr>
              <a:picLocks noChangeAspect="1"/>
            </p:cNvPicPr>
            <p:nvPr/>
          </p:nvPicPr>
          <p:blipFill rotWithShape="1">
            <a:blip r:embed="rId4"/>
            <a:srcRect l="7116" t="1909" r="11057" b="9930"/>
            <a:stretch/>
          </p:blipFill>
          <p:spPr>
            <a:xfrm>
              <a:off x="900112" y="2262313"/>
              <a:ext cx="8105775" cy="3960691"/>
            </a:xfrm>
            <a:prstGeom prst="rect">
              <a:avLst/>
            </a:prstGeom>
          </p:spPr>
        </p:pic>
        <p:sp>
          <p:nvSpPr>
            <p:cNvPr id="4" name="Oval 3">
              <a:extLst>
                <a:ext uri="{FF2B5EF4-FFF2-40B4-BE49-F238E27FC236}">
                  <a16:creationId xmlns:a16="http://schemas.microsoft.com/office/drawing/2014/main" id="{88C2A914-DD7A-4AA2-AE61-1040C990A4E0}"/>
                </a:ext>
              </a:extLst>
            </p:cNvPr>
            <p:cNvSpPr/>
            <p:nvPr/>
          </p:nvSpPr>
          <p:spPr>
            <a:xfrm>
              <a:off x="8401049" y="4752974"/>
              <a:ext cx="390525" cy="19050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7" name="Content Placeholder 5">
            <a:extLst>
              <a:ext uri="{FF2B5EF4-FFF2-40B4-BE49-F238E27FC236}">
                <a16:creationId xmlns:a16="http://schemas.microsoft.com/office/drawing/2014/main" id="{371951C6-7B6B-4DE6-9A65-34D6651DFE35}"/>
              </a:ext>
            </a:extLst>
          </p:cNvPr>
          <p:cNvSpPr txBox="1">
            <a:spLocks/>
          </p:cNvSpPr>
          <p:nvPr/>
        </p:nvSpPr>
        <p:spPr>
          <a:xfrm>
            <a:off x="3786187" y="3429000"/>
            <a:ext cx="2724150" cy="89095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en-GB" sz="1600" dirty="0"/>
              <a:t>You can see the start and end dates for the module evaluation survey window</a:t>
            </a:r>
          </a:p>
          <a:p>
            <a:endParaRPr lang="en-GB" sz="1600" dirty="0"/>
          </a:p>
          <a:p>
            <a:endParaRPr lang="en-GB" sz="1600" dirty="0"/>
          </a:p>
        </p:txBody>
      </p:sp>
      <p:sp>
        <p:nvSpPr>
          <p:cNvPr id="6" name="Content Placeholder 5">
            <a:extLst>
              <a:ext uri="{FF2B5EF4-FFF2-40B4-BE49-F238E27FC236}">
                <a16:creationId xmlns:a16="http://schemas.microsoft.com/office/drawing/2014/main" id="{6667C04C-ED33-49BF-A0C9-E04B2C6EAE39}"/>
              </a:ext>
            </a:extLst>
          </p:cNvPr>
          <p:cNvSpPr>
            <a:spLocks noGrp="1"/>
          </p:cNvSpPr>
          <p:nvPr>
            <p:ph idx="1"/>
          </p:nvPr>
        </p:nvSpPr>
        <p:spPr>
          <a:xfrm>
            <a:off x="4362450" y="4808598"/>
            <a:ext cx="4295775" cy="1381122"/>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r>
              <a:rPr lang="en-GB" sz="2400" dirty="0"/>
              <a:t>The table will show the response rates for the evaluations</a:t>
            </a:r>
          </a:p>
          <a:p>
            <a:r>
              <a:rPr lang="en-GB" sz="2400" dirty="0"/>
              <a:t>You will be able to refresh the response rates live in class if you wish by clicking the arrow button on the right hand side </a:t>
            </a:r>
          </a:p>
          <a:p>
            <a:endParaRPr lang="en-GB" sz="2400" dirty="0"/>
          </a:p>
          <a:p>
            <a:endParaRPr lang="en-GB" sz="2400" dirty="0"/>
          </a:p>
        </p:txBody>
      </p:sp>
    </p:spTree>
    <p:extLst>
      <p:ext uri="{BB962C8B-B14F-4D97-AF65-F5344CB8AC3E}">
        <p14:creationId xmlns:p14="http://schemas.microsoft.com/office/powerpoint/2010/main" val="1288528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Accessing your module report</a:t>
            </a:r>
          </a:p>
        </p:txBody>
      </p:sp>
      <p:pic>
        <p:nvPicPr>
          <p:cNvPr id="7" name="Picture 6">
            <a:extLst>
              <a:ext uri="{FF2B5EF4-FFF2-40B4-BE49-F238E27FC236}">
                <a16:creationId xmlns:a16="http://schemas.microsoft.com/office/drawing/2014/main" id="{896245BF-C876-40AC-8673-FC3D12F1D67E}"/>
              </a:ext>
            </a:extLst>
          </p:cNvPr>
          <p:cNvPicPr>
            <a:picLocks noChangeAspect="1"/>
          </p:cNvPicPr>
          <p:nvPr/>
        </p:nvPicPr>
        <p:blipFill rotWithShape="1">
          <a:blip r:embed="rId4"/>
          <a:srcRect l="732" t="-1" b="38895"/>
          <a:stretch/>
        </p:blipFill>
        <p:spPr>
          <a:xfrm>
            <a:off x="90570" y="3352800"/>
            <a:ext cx="9724859" cy="3230562"/>
          </a:xfrm>
          <a:prstGeom prst="rect">
            <a:avLst/>
          </a:prstGeom>
        </p:spPr>
      </p:pic>
      <p:sp>
        <p:nvSpPr>
          <p:cNvPr id="8" name="Oval 7">
            <a:extLst>
              <a:ext uri="{FF2B5EF4-FFF2-40B4-BE49-F238E27FC236}">
                <a16:creationId xmlns:a16="http://schemas.microsoft.com/office/drawing/2014/main" id="{5856BDEB-1186-4109-B2E4-820C9C616BBE}"/>
              </a:ext>
            </a:extLst>
          </p:cNvPr>
          <p:cNvSpPr/>
          <p:nvPr/>
        </p:nvSpPr>
        <p:spPr>
          <a:xfrm>
            <a:off x="8220075" y="5886450"/>
            <a:ext cx="1266825" cy="23971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Content Placeholder 5">
            <a:extLst>
              <a:ext uri="{FF2B5EF4-FFF2-40B4-BE49-F238E27FC236}">
                <a16:creationId xmlns:a16="http://schemas.microsoft.com/office/drawing/2014/main" id="{6667C04C-ED33-49BF-A0C9-E04B2C6EAE39}"/>
              </a:ext>
            </a:extLst>
          </p:cNvPr>
          <p:cNvSpPr>
            <a:spLocks noGrp="1"/>
          </p:cNvSpPr>
          <p:nvPr>
            <p:ph idx="1"/>
          </p:nvPr>
        </p:nvSpPr>
        <p:spPr>
          <a:xfrm>
            <a:off x="1790700" y="1684547"/>
            <a:ext cx="6143625" cy="2182603"/>
          </a:xfrm>
        </p:spPr>
        <p:style>
          <a:lnRef idx="1">
            <a:schemeClr val="accent1"/>
          </a:lnRef>
          <a:fillRef idx="2">
            <a:schemeClr val="accent1"/>
          </a:fillRef>
          <a:effectRef idx="1">
            <a:schemeClr val="accent1"/>
          </a:effectRef>
          <a:fontRef idx="minor">
            <a:schemeClr val="dk1"/>
          </a:fontRef>
        </p:style>
        <p:txBody>
          <a:bodyPr>
            <a:normAutofit/>
          </a:bodyPr>
          <a:lstStyle/>
          <a:p>
            <a:r>
              <a:rPr lang="en-GB" sz="1800" dirty="0"/>
              <a:t>Once the evaluations have closed, a report will be generated automatically.</a:t>
            </a:r>
          </a:p>
          <a:p>
            <a:r>
              <a:rPr lang="en-GB" sz="1800" dirty="0"/>
              <a:t>All teaching staff on a module will receive an email from the system inviting you to view your report(s).  </a:t>
            </a:r>
          </a:p>
          <a:p>
            <a:r>
              <a:rPr lang="en-GB" sz="1800" dirty="0"/>
              <a:t>You can also access your report by logging into your module </a:t>
            </a:r>
            <a:r>
              <a:rPr lang="en-GB" sz="1800" dirty="0" err="1"/>
              <a:t>Myplace</a:t>
            </a:r>
            <a:r>
              <a:rPr lang="en-GB" sz="1800" dirty="0"/>
              <a:t> site and selecting the Module Evaluation Reports link in the box on the right hand side.</a:t>
            </a:r>
          </a:p>
          <a:p>
            <a:endParaRPr lang="en-GB" sz="1800" dirty="0"/>
          </a:p>
        </p:txBody>
      </p:sp>
    </p:spTree>
    <p:extLst>
      <p:ext uri="{BB962C8B-B14F-4D97-AF65-F5344CB8AC3E}">
        <p14:creationId xmlns:p14="http://schemas.microsoft.com/office/powerpoint/2010/main" val="398188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a:t>Review and provide comments</a:t>
            </a:r>
          </a:p>
        </p:txBody>
      </p:sp>
      <p:sp>
        <p:nvSpPr>
          <p:cNvPr id="4" name="Content Placeholder 3">
            <a:extLst>
              <a:ext uri="{FF2B5EF4-FFF2-40B4-BE49-F238E27FC236}">
                <a16:creationId xmlns:a16="http://schemas.microsoft.com/office/drawing/2014/main" id="{03E5597D-E9D2-4B15-B84C-EBA554E0EEF9}"/>
              </a:ext>
            </a:extLst>
          </p:cNvPr>
          <p:cNvSpPr>
            <a:spLocks noGrp="1"/>
          </p:cNvSpPr>
          <p:nvPr>
            <p:ph idx="1"/>
          </p:nvPr>
        </p:nvSpPr>
        <p:spPr>
          <a:xfrm>
            <a:off x="495300" y="1600202"/>
            <a:ext cx="8915400" cy="2352673"/>
          </a:xfrm>
        </p:spPr>
        <p:txBody>
          <a:bodyPr>
            <a:normAutofit fontScale="70000" lnSpcReduction="20000"/>
          </a:bodyPr>
          <a:lstStyle/>
          <a:p>
            <a:r>
              <a:rPr lang="en-GB" dirty="0"/>
              <a:t>After you have received your report, the Module Leader (person who is designated Class Organiser in Pegasus) will receive an email invitation to add comments and reflections on the feedback received</a:t>
            </a:r>
          </a:p>
          <a:p>
            <a:r>
              <a:rPr lang="en-GB" dirty="0"/>
              <a:t>These comments will appear in the student version of the report</a:t>
            </a:r>
          </a:p>
          <a:p>
            <a:r>
              <a:rPr lang="en-GB" dirty="0"/>
              <a:t>Simply click on the link from the email to add comments (you will have multiple links if you need to comment on more than one module).</a:t>
            </a:r>
          </a:p>
          <a:p>
            <a:endParaRPr lang="en-GB" dirty="0"/>
          </a:p>
        </p:txBody>
      </p:sp>
      <p:pic>
        <p:nvPicPr>
          <p:cNvPr id="3" name="Picture 2">
            <a:extLst>
              <a:ext uri="{FF2B5EF4-FFF2-40B4-BE49-F238E27FC236}">
                <a16:creationId xmlns:a16="http://schemas.microsoft.com/office/drawing/2014/main" id="{6B8404DD-AA65-432D-9FAB-E7E9764A22A3}"/>
              </a:ext>
            </a:extLst>
          </p:cNvPr>
          <p:cNvPicPr>
            <a:picLocks noChangeAspect="1"/>
          </p:cNvPicPr>
          <p:nvPr/>
        </p:nvPicPr>
        <p:blipFill rotWithShape="1">
          <a:blip r:embed="rId4"/>
          <a:srcRect r="29218" b="29570"/>
          <a:stretch/>
        </p:blipFill>
        <p:spPr>
          <a:xfrm>
            <a:off x="1590675" y="3829045"/>
            <a:ext cx="7007024" cy="2952755"/>
          </a:xfrm>
          <a:prstGeom prst="rect">
            <a:avLst/>
          </a:prstGeom>
        </p:spPr>
      </p:pic>
    </p:spTree>
    <p:extLst>
      <p:ext uri="{BB962C8B-B14F-4D97-AF65-F5344CB8AC3E}">
        <p14:creationId xmlns:p14="http://schemas.microsoft.com/office/powerpoint/2010/main" val="1475353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GB" dirty="0"/>
              <a:t>Using the Demo Site</a:t>
            </a:r>
          </a:p>
        </p:txBody>
      </p:sp>
      <p:sp>
        <p:nvSpPr>
          <p:cNvPr id="3" name="Subtitle 2"/>
          <p:cNvSpPr>
            <a:spLocks noGrp="1"/>
          </p:cNvSpPr>
          <p:nvPr>
            <p:ph type="subTitle" idx="1"/>
          </p:nvPr>
        </p:nvSpPr>
        <p:spPr/>
        <p:txBody>
          <a:bodyPr>
            <a:normAutofit/>
          </a:bodyPr>
          <a:lstStyle/>
          <a:p>
            <a:r>
              <a:rPr lang="en-GB" dirty="0"/>
              <a:t>This section gives instructions for using the demo site only</a:t>
            </a:r>
          </a:p>
          <a:p>
            <a:endParaRPr lang="en-GB" dirty="0"/>
          </a:p>
        </p:txBody>
      </p:sp>
    </p:spTree>
    <p:extLst>
      <p:ext uri="{BB962C8B-B14F-4D97-AF65-F5344CB8AC3E}">
        <p14:creationId xmlns:p14="http://schemas.microsoft.com/office/powerpoint/2010/main" val="1873526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Pop-up in </a:t>
            </a:r>
            <a:r>
              <a:rPr lang="en-GB" dirty="0" err="1"/>
              <a:t>Myplace</a:t>
            </a:r>
            <a:endParaRPr lang="en-GB" dirty="0"/>
          </a:p>
        </p:txBody>
      </p:sp>
      <p:sp>
        <p:nvSpPr>
          <p:cNvPr id="3" name="Subtitle 2"/>
          <p:cNvSpPr>
            <a:spLocks noGrp="1"/>
          </p:cNvSpPr>
          <p:nvPr>
            <p:ph sz="half" idx="1"/>
          </p:nvPr>
        </p:nvSpPr>
        <p:spPr/>
        <p:txBody>
          <a:bodyPr>
            <a:normAutofit fontScale="70000" lnSpcReduction="20000"/>
          </a:bodyPr>
          <a:lstStyle/>
          <a:p>
            <a:pPr marL="0" indent="0">
              <a:buNone/>
            </a:pPr>
            <a:r>
              <a:rPr lang="en-GB" dirty="0"/>
              <a:t>To use see the student experience in our demo system:</a:t>
            </a:r>
          </a:p>
          <a:p>
            <a:r>
              <a:rPr lang="en-GB" dirty="0"/>
              <a:t>Navigate directly to our demo </a:t>
            </a:r>
            <a:r>
              <a:rPr lang="en-GB" dirty="0" err="1"/>
              <a:t>Myplace</a:t>
            </a:r>
            <a:r>
              <a:rPr lang="en-GB" dirty="0"/>
              <a:t> page:  </a:t>
            </a:r>
            <a:r>
              <a:rPr lang="en-GB" dirty="0">
                <a:hlinkClick r:id="rId4"/>
              </a:rPr>
              <a:t>https://stage.myplace.strath.ac.uk</a:t>
            </a:r>
            <a:endParaRPr lang="en-GB" dirty="0"/>
          </a:p>
          <a:p>
            <a:r>
              <a:rPr lang="en-GB" dirty="0"/>
              <a:t>Log in to </a:t>
            </a:r>
            <a:r>
              <a:rPr lang="en-GB" dirty="0" err="1"/>
              <a:t>Myplace</a:t>
            </a:r>
            <a:r>
              <a:rPr lang="en-GB" dirty="0"/>
              <a:t> using your own details</a:t>
            </a:r>
          </a:p>
          <a:p>
            <a:r>
              <a:rPr lang="en-GB" dirty="0"/>
              <a:t>You should see a pop-up message inviting you to complete your evaluations (for the purposes of the demo teaching staff have been set up as students)</a:t>
            </a:r>
          </a:p>
          <a:p>
            <a:r>
              <a:rPr lang="en-GB" dirty="0"/>
              <a:t>If the pop-up doesn’t appear or you have dismissed it, you can navigate to Student Module Evaluation Demo on the </a:t>
            </a:r>
            <a:r>
              <a:rPr lang="en-GB" dirty="0" err="1"/>
              <a:t>Myplace</a:t>
            </a:r>
            <a:r>
              <a:rPr lang="en-GB" dirty="0"/>
              <a:t> class site…</a:t>
            </a:r>
          </a:p>
          <a:p>
            <a:endParaRPr lang="en-GB" dirty="0"/>
          </a:p>
        </p:txBody>
      </p:sp>
      <p:pic>
        <p:nvPicPr>
          <p:cNvPr id="5" name="Content Placeholder 4">
            <a:extLst>
              <a:ext uri="{FF2B5EF4-FFF2-40B4-BE49-F238E27FC236}">
                <a16:creationId xmlns:a16="http://schemas.microsoft.com/office/drawing/2014/main" id="{068C936D-8864-41F7-B22A-39B3CF5697E6}"/>
              </a:ext>
            </a:extLst>
          </p:cNvPr>
          <p:cNvPicPr>
            <a:picLocks noGrp="1" noChangeAspect="1"/>
          </p:cNvPicPr>
          <p:nvPr>
            <p:ph sz="half" idx="2"/>
          </p:nvPr>
        </p:nvPicPr>
        <p:blipFill rotWithShape="1">
          <a:blip r:embed="rId5"/>
          <a:srcRect t="10525" b="26294"/>
          <a:stretch/>
        </p:blipFill>
        <p:spPr>
          <a:xfrm>
            <a:off x="5705475" y="1652767"/>
            <a:ext cx="3219450" cy="4420832"/>
          </a:xfrm>
          <a:prstGeom prst="rect">
            <a:avLst/>
          </a:prstGeom>
        </p:spPr>
      </p:pic>
      <p:sp>
        <p:nvSpPr>
          <p:cNvPr id="6" name="TextBox 5">
            <a:extLst>
              <a:ext uri="{FF2B5EF4-FFF2-40B4-BE49-F238E27FC236}">
                <a16:creationId xmlns:a16="http://schemas.microsoft.com/office/drawing/2014/main" id="{867E381A-8E7B-4B7E-953C-3E78380F6B0F}"/>
              </a:ext>
            </a:extLst>
          </p:cNvPr>
          <p:cNvSpPr txBox="1"/>
          <p:nvPr/>
        </p:nvSpPr>
        <p:spPr>
          <a:xfrm>
            <a:off x="5514974" y="5704267"/>
            <a:ext cx="3819525"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400" dirty="0"/>
              <a:t>In the demo site you should see one link for Student Module Evaluation Demo</a:t>
            </a:r>
          </a:p>
        </p:txBody>
      </p:sp>
      <p:cxnSp>
        <p:nvCxnSpPr>
          <p:cNvPr id="7" name="Straight Arrow Connector 6">
            <a:extLst>
              <a:ext uri="{FF2B5EF4-FFF2-40B4-BE49-F238E27FC236}">
                <a16:creationId xmlns:a16="http://schemas.microsoft.com/office/drawing/2014/main" id="{A97BFB47-6C99-407D-8D18-8AB5BA9F3AF7}"/>
              </a:ext>
            </a:extLst>
          </p:cNvPr>
          <p:cNvCxnSpPr>
            <a:stCxn id="6" idx="0"/>
          </p:cNvCxnSpPr>
          <p:nvPr/>
        </p:nvCxnSpPr>
        <p:spPr>
          <a:xfrm flipH="1" flipV="1">
            <a:off x="7058025" y="4619625"/>
            <a:ext cx="366712" cy="1084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5969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7591425" cy="1143000"/>
          </a:xfrm>
        </p:spPr>
        <p:txBody>
          <a:bodyPr>
            <a:noAutofit/>
          </a:bodyPr>
          <a:lstStyle/>
          <a:p>
            <a:pPr algn="l"/>
            <a:r>
              <a:rPr lang="en-GB" sz="3600" dirty="0"/>
              <a:t>Completing the questionnaire: from the </a:t>
            </a:r>
            <a:r>
              <a:rPr lang="en-GB" sz="3600" dirty="0" err="1"/>
              <a:t>Myplace</a:t>
            </a:r>
            <a:r>
              <a:rPr lang="en-GB" sz="3600" dirty="0"/>
              <a:t> staging site </a:t>
            </a:r>
            <a:endParaRPr lang="en-GB" sz="3600" dirty="0">
              <a:solidFill>
                <a:srgbClr val="FF0000"/>
              </a:solidFill>
            </a:endParaRPr>
          </a:p>
        </p:txBody>
      </p:sp>
      <p:pic>
        <p:nvPicPr>
          <p:cNvPr id="5" name="Picture 4">
            <a:extLst>
              <a:ext uri="{FF2B5EF4-FFF2-40B4-BE49-F238E27FC236}">
                <a16:creationId xmlns:a16="http://schemas.microsoft.com/office/drawing/2014/main" id="{F10FD28E-8CDF-4009-877B-FB0A9FF34AA1}"/>
              </a:ext>
            </a:extLst>
          </p:cNvPr>
          <p:cNvPicPr>
            <a:picLocks noChangeAspect="1"/>
          </p:cNvPicPr>
          <p:nvPr/>
        </p:nvPicPr>
        <p:blipFill rotWithShape="1">
          <a:blip r:embed="rId4"/>
          <a:srcRect t="9894" b="25194"/>
          <a:stretch/>
        </p:blipFill>
        <p:spPr>
          <a:xfrm>
            <a:off x="228598" y="1609724"/>
            <a:ext cx="9494639" cy="3705225"/>
          </a:xfrm>
          <a:prstGeom prst="rect">
            <a:avLst/>
          </a:prstGeom>
        </p:spPr>
      </p:pic>
      <p:sp>
        <p:nvSpPr>
          <p:cNvPr id="3" name="Subtitle 2"/>
          <p:cNvSpPr>
            <a:spLocks noGrp="1"/>
          </p:cNvSpPr>
          <p:nvPr>
            <p:ph idx="1"/>
          </p:nvPr>
        </p:nvSpPr>
        <p:spPr>
          <a:xfrm>
            <a:off x="495300" y="4470401"/>
            <a:ext cx="3648076" cy="1555749"/>
          </a:xfrm>
          <a:ln w="38100"/>
        </p:spPr>
        <p:style>
          <a:lnRef idx="1">
            <a:schemeClr val="accent1"/>
          </a:lnRef>
          <a:fillRef idx="2">
            <a:schemeClr val="accent1"/>
          </a:fillRef>
          <a:effectRef idx="1">
            <a:schemeClr val="accent1"/>
          </a:effectRef>
          <a:fontRef idx="minor">
            <a:schemeClr val="dk1"/>
          </a:fontRef>
        </p:style>
        <p:txBody>
          <a:bodyPr>
            <a:normAutofit fontScale="47500" lnSpcReduction="20000"/>
          </a:bodyPr>
          <a:lstStyle/>
          <a:p>
            <a:pPr marL="0" indent="0">
              <a:buNone/>
            </a:pPr>
            <a:r>
              <a:rPr lang="en-GB" dirty="0"/>
              <a:t>From the dashboard page of the </a:t>
            </a:r>
            <a:r>
              <a:rPr lang="en-GB" dirty="0" err="1"/>
              <a:t>Myplace</a:t>
            </a:r>
            <a:r>
              <a:rPr lang="en-GB" dirty="0"/>
              <a:t> staging site:</a:t>
            </a:r>
          </a:p>
          <a:p>
            <a:r>
              <a:rPr lang="en-GB" dirty="0"/>
              <a:t>Click on the Student Module Evaluation Demo link to go to the demo class site</a:t>
            </a:r>
          </a:p>
          <a:p>
            <a:r>
              <a:rPr lang="en-GB" dirty="0"/>
              <a:t>Then click on the Module Evaluation link in the right hand side block (as per slide 6)</a:t>
            </a:r>
          </a:p>
          <a:p>
            <a:pPr marL="0" indent="0">
              <a:buNone/>
            </a:pPr>
            <a:endParaRPr lang="en-GB" dirty="0"/>
          </a:p>
        </p:txBody>
      </p:sp>
      <p:sp>
        <p:nvSpPr>
          <p:cNvPr id="6" name="Oval 5">
            <a:extLst>
              <a:ext uri="{FF2B5EF4-FFF2-40B4-BE49-F238E27FC236}">
                <a16:creationId xmlns:a16="http://schemas.microsoft.com/office/drawing/2014/main" id="{2C143525-389A-4B26-8D11-78518252D3F4}"/>
              </a:ext>
            </a:extLst>
          </p:cNvPr>
          <p:cNvSpPr/>
          <p:nvPr/>
        </p:nvSpPr>
        <p:spPr>
          <a:xfrm>
            <a:off x="1971675" y="3567110"/>
            <a:ext cx="1428750" cy="19208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19D462C7-8AD4-4C9A-932E-B7F460959901}"/>
              </a:ext>
            </a:extLst>
          </p:cNvPr>
          <p:cNvSpPr/>
          <p:nvPr/>
        </p:nvSpPr>
        <p:spPr>
          <a:xfrm>
            <a:off x="8086725" y="3371850"/>
            <a:ext cx="1428750" cy="1905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Subtitle 2">
            <a:extLst>
              <a:ext uri="{FF2B5EF4-FFF2-40B4-BE49-F238E27FC236}">
                <a16:creationId xmlns:a16="http://schemas.microsoft.com/office/drawing/2014/main" id="{594C4396-B203-4372-B716-79E6A4F1F53E}"/>
              </a:ext>
            </a:extLst>
          </p:cNvPr>
          <p:cNvSpPr txBox="1">
            <a:spLocks/>
          </p:cNvSpPr>
          <p:nvPr/>
        </p:nvSpPr>
        <p:spPr>
          <a:xfrm>
            <a:off x="5210175" y="5060952"/>
            <a:ext cx="4343400" cy="1482723"/>
          </a:xfrm>
          <a:prstGeom prst="rect">
            <a:avLst/>
          </a:prstGeom>
          <a:ln w="38100"/>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r>
              <a:rPr lang="en-GB" sz="1600" dirty="0"/>
              <a:t>Shortcut: You can also click on the link in the block on the right hand side to be taken straight to the survey</a:t>
            </a:r>
          </a:p>
          <a:p>
            <a:pPr lvl="1"/>
            <a:r>
              <a:rPr lang="en-GB" sz="1400" dirty="0"/>
              <a:t>Note: students will</a:t>
            </a:r>
            <a:r>
              <a:rPr lang="en-GB" sz="1400" b="1" dirty="0"/>
              <a:t> not </a:t>
            </a:r>
            <a:r>
              <a:rPr lang="en-GB" sz="1400" dirty="0"/>
              <a:t>see this option on their Dashboard page in Phase 1 – the module evaluation block will only appear on the module site page for the participating classes</a:t>
            </a:r>
          </a:p>
          <a:p>
            <a:pPr marL="0" indent="0">
              <a:buFont typeface="Arial"/>
              <a:buNone/>
            </a:pPr>
            <a:endParaRPr lang="en-GB" sz="1600" dirty="0"/>
          </a:p>
        </p:txBody>
      </p:sp>
      <p:cxnSp>
        <p:nvCxnSpPr>
          <p:cNvPr id="10" name="Straight Arrow Connector 9">
            <a:extLst>
              <a:ext uri="{FF2B5EF4-FFF2-40B4-BE49-F238E27FC236}">
                <a16:creationId xmlns:a16="http://schemas.microsoft.com/office/drawing/2014/main" id="{88032BF3-1D59-4DEF-A95C-84A1FCF79BE9}"/>
              </a:ext>
            </a:extLst>
          </p:cNvPr>
          <p:cNvCxnSpPr>
            <a:stCxn id="3" idx="0"/>
          </p:cNvCxnSpPr>
          <p:nvPr/>
        </p:nvCxnSpPr>
        <p:spPr>
          <a:xfrm flipV="1">
            <a:off x="2319338" y="3759199"/>
            <a:ext cx="176212" cy="7112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D0CACF74-1B86-4738-8828-5BCB145ACE19}"/>
              </a:ext>
            </a:extLst>
          </p:cNvPr>
          <p:cNvCxnSpPr>
            <a:stCxn id="8" idx="0"/>
          </p:cNvCxnSpPr>
          <p:nvPr/>
        </p:nvCxnSpPr>
        <p:spPr>
          <a:xfrm flipV="1">
            <a:off x="7381875" y="3567110"/>
            <a:ext cx="809625" cy="14938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2101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6555E5-625D-4277-BC91-319457DB4FA5}"/>
              </a:ext>
            </a:extLst>
          </p:cNvPr>
          <p:cNvPicPr>
            <a:picLocks noChangeAspect="1"/>
          </p:cNvPicPr>
          <p:nvPr/>
        </p:nvPicPr>
        <p:blipFill rotWithShape="1">
          <a:blip r:embed="rId4"/>
          <a:srcRect t="10335" b="9215"/>
          <a:stretch/>
        </p:blipFill>
        <p:spPr>
          <a:xfrm>
            <a:off x="0" y="1676400"/>
            <a:ext cx="9906000" cy="4791075"/>
          </a:xfrm>
          <a:prstGeom prst="rect">
            <a:avLst/>
          </a:prstGeom>
        </p:spPr>
      </p:pic>
      <p:sp>
        <p:nvSpPr>
          <p:cNvPr id="2" name="Title 1"/>
          <p:cNvSpPr>
            <a:spLocks noGrp="1"/>
          </p:cNvSpPr>
          <p:nvPr>
            <p:ph type="title"/>
          </p:nvPr>
        </p:nvSpPr>
        <p:spPr>
          <a:xfrm>
            <a:off x="495300" y="274638"/>
            <a:ext cx="7677150" cy="1143000"/>
          </a:xfrm>
        </p:spPr>
        <p:txBody>
          <a:bodyPr>
            <a:normAutofit/>
          </a:bodyPr>
          <a:lstStyle/>
          <a:p>
            <a:pPr algn="l"/>
            <a:r>
              <a:rPr lang="en-GB" dirty="0"/>
              <a:t>Example reports: Demo site</a:t>
            </a:r>
          </a:p>
        </p:txBody>
      </p:sp>
      <p:sp>
        <p:nvSpPr>
          <p:cNvPr id="8" name="Oval 7">
            <a:extLst>
              <a:ext uri="{FF2B5EF4-FFF2-40B4-BE49-F238E27FC236}">
                <a16:creationId xmlns:a16="http://schemas.microsoft.com/office/drawing/2014/main" id="{5856BDEB-1186-4109-B2E4-820C9C616BBE}"/>
              </a:ext>
            </a:extLst>
          </p:cNvPr>
          <p:cNvSpPr/>
          <p:nvPr/>
        </p:nvSpPr>
        <p:spPr>
          <a:xfrm>
            <a:off x="8353425" y="4249737"/>
            <a:ext cx="1257300" cy="17145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Content Placeholder 5">
            <a:extLst>
              <a:ext uri="{FF2B5EF4-FFF2-40B4-BE49-F238E27FC236}">
                <a16:creationId xmlns:a16="http://schemas.microsoft.com/office/drawing/2014/main" id="{497E1603-C6C7-4EC6-96B6-DE2F072A8362}"/>
              </a:ext>
            </a:extLst>
          </p:cNvPr>
          <p:cNvSpPr>
            <a:spLocks noGrp="1"/>
          </p:cNvSpPr>
          <p:nvPr>
            <p:ph idx="1"/>
          </p:nvPr>
        </p:nvSpPr>
        <p:spPr>
          <a:xfrm>
            <a:off x="1790700" y="3039373"/>
            <a:ext cx="6143625" cy="2420727"/>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r>
              <a:rPr lang="en-GB" sz="2400" dirty="0"/>
              <a:t>Navigate to the Student Module Evaluation </a:t>
            </a:r>
            <a:r>
              <a:rPr lang="en-GB" sz="2400" dirty="0" err="1"/>
              <a:t>Myplace</a:t>
            </a:r>
            <a:r>
              <a:rPr lang="en-GB" sz="2400" dirty="0"/>
              <a:t> site</a:t>
            </a:r>
          </a:p>
          <a:p>
            <a:r>
              <a:rPr lang="en-GB" sz="2400" dirty="0"/>
              <a:t>Click on Module Evaluation Reports link in the box on the right hand side.</a:t>
            </a:r>
          </a:p>
          <a:p>
            <a:r>
              <a:rPr lang="en-GB" sz="2400" dirty="0"/>
              <a:t>In the demo site you will see a message saying you have no reports at this time</a:t>
            </a:r>
          </a:p>
          <a:p>
            <a:r>
              <a:rPr lang="en-GB" sz="2400" dirty="0"/>
              <a:t>You can view example reports for teaching staff and students under the Reporting section shown below</a:t>
            </a:r>
          </a:p>
          <a:p>
            <a:r>
              <a:rPr lang="en-GB" sz="2400" dirty="0"/>
              <a:t>Please get in touch with the Module Evaluation project team if you have any feedback or thoughts to share </a:t>
            </a:r>
          </a:p>
          <a:p>
            <a:endParaRPr lang="en-GB" sz="2400" dirty="0"/>
          </a:p>
          <a:p>
            <a:endParaRPr lang="en-GB" sz="2400" dirty="0"/>
          </a:p>
        </p:txBody>
      </p:sp>
      <p:sp>
        <p:nvSpPr>
          <p:cNvPr id="11" name="Rectangle: Rounded Corners 10">
            <a:extLst>
              <a:ext uri="{FF2B5EF4-FFF2-40B4-BE49-F238E27FC236}">
                <a16:creationId xmlns:a16="http://schemas.microsoft.com/office/drawing/2014/main" id="{5979789E-11FB-41D5-8368-F5E77D16857D}"/>
              </a:ext>
            </a:extLst>
          </p:cNvPr>
          <p:cNvSpPr/>
          <p:nvPr/>
        </p:nvSpPr>
        <p:spPr>
          <a:xfrm>
            <a:off x="1657350" y="5943600"/>
            <a:ext cx="1905000" cy="523875"/>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3857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7724775" cy="1143000"/>
          </a:xfrm>
        </p:spPr>
        <p:txBody>
          <a:bodyPr>
            <a:normAutofit/>
          </a:bodyPr>
          <a:lstStyle/>
          <a:p>
            <a:pPr algn="l"/>
            <a:r>
              <a:rPr lang="en-GB" dirty="0"/>
              <a:t>FAQ: Completing the survey</a:t>
            </a:r>
          </a:p>
        </p:txBody>
      </p:sp>
      <p:sp>
        <p:nvSpPr>
          <p:cNvPr id="3" name="Subtitle 2"/>
          <p:cNvSpPr>
            <a:spLocks noGrp="1"/>
          </p:cNvSpPr>
          <p:nvPr>
            <p:ph idx="1"/>
          </p:nvPr>
        </p:nvSpPr>
        <p:spPr>
          <a:xfrm>
            <a:off x="495300" y="1600202"/>
            <a:ext cx="8915400" cy="4983160"/>
          </a:xfrm>
        </p:spPr>
        <p:txBody>
          <a:bodyPr>
            <a:normAutofit fontScale="55000" lnSpcReduction="20000"/>
          </a:bodyPr>
          <a:lstStyle/>
          <a:p>
            <a:r>
              <a:rPr lang="en-GB" dirty="0"/>
              <a:t>How will students access the module evaluation?</a:t>
            </a:r>
          </a:p>
          <a:p>
            <a:pPr lvl="1"/>
            <a:r>
              <a:rPr lang="en-GB" dirty="0"/>
              <a:t>Students will access module evaluation via </a:t>
            </a:r>
            <a:r>
              <a:rPr lang="en-GB" dirty="0" err="1"/>
              <a:t>Myplace</a:t>
            </a:r>
            <a:r>
              <a:rPr lang="en-GB" dirty="0"/>
              <a:t>.  They will receive an email that directs them to </a:t>
            </a:r>
            <a:r>
              <a:rPr lang="en-GB" dirty="0" err="1"/>
              <a:t>Myplace</a:t>
            </a:r>
            <a:r>
              <a:rPr lang="en-GB" dirty="0"/>
              <a:t> where they can complete the evaluations.</a:t>
            </a:r>
          </a:p>
          <a:p>
            <a:pPr lvl="1"/>
            <a:r>
              <a:rPr lang="en-GB" dirty="0"/>
              <a:t>While the student still has module evaluations to complete, they will see a pop-up message when they log in.  </a:t>
            </a:r>
          </a:p>
          <a:p>
            <a:pPr lvl="1"/>
            <a:r>
              <a:rPr lang="en-GB" dirty="0"/>
              <a:t>There will be another link to the evaluations from the module’s </a:t>
            </a:r>
            <a:r>
              <a:rPr lang="en-GB" dirty="0" err="1"/>
              <a:t>Myplace</a:t>
            </a:r>
            <a:r>
              <a:rPr lang="en-GB" dirty="0"/>
              <a:t> class site – see slide 6.</a:t>
            </a:r>
          </a:p>
          <a:p>
            <a:pPr lvl="1"/>
            <a:r>
              <a:rPr lang="en-GB" dirty="0"/>
              <a:t>The Navigation block also contains a link to the student’s evaluations – see slide 7. </a:t>
            </a:r>
          </a:p>
          <a:p>
            <a:r>
              <a:rPr lang="en-GB" dirty="0"/>
              <a:t>What happens if students aren’t present in the class? / Teaching has finished for my class, will students still be able to complete the evaluation?</a:t>
            </a:r>
          </a:p>
          <a:p>
            <a:pPr lvl="1"/>
            <a:r>
              <a:rPr lang="en-GB" dirty="0"/>
              <a:t>If your teaching classes have already finished for the semester, you may wish to send a short message to students via a </a:t>
            </a:r>
            <a:r>
              <a:rPr lang="en-GB" dirty="0" err="1"/>
              <a:t>Myplace</a:t>
            </a:r>
            <a:r>
              <a:rPr lang="en-GB" dirty="0"/>
              <a:t> class notice to draw their attention to the other ways that they can complete their module evaluation.  </a:t>
            </a:r>
          </a:p>
          <a:p>
            <a:pPr lvl="1"/>
            <a:r>
              <a:rPr lang="en-GB" dirty="0"/>
              <a:t>Students will be able to access module evaluations on the </a:t>
            </a:r>
            <a:r>
              <a:rPr lang="en-GB" dirty="0" err="1"/>
              <a:t>Myplace</a:t>
            </a:r>
            <a:r>
              <a:rPr lang="en-GB" dirty="0"/>
              <a:t> class site.  </a:t>
            </a:r>
          </a:p>
          <a:p>
            <a:pPr lvl="1"/>
            <a:r>
              <a:rPr lang="en-GB" dirty="0"/>
              <a:t>They will also see a pop-up message when they log into </a:t>
            </a:r>
            <a:r>
              <a:rPr lang="en-GB" dirty="0" err="1"/>
              <a:t>Myplace</a:t>
            </a:r>
            <a:r>
              <a:rPr lang="en-GB" dirty="0"/>
              <a:t> containing links to any outstanding evaluations they have to complete.</a:t>
            </a:r>
          </a:p>
          <a:p>
            <a:r>
              <a:rPr lang="en-GB" dirty="0"/>
              <a:t>What about response rates?</a:t>
            </a:r>
          </a:p>
          <a:p>
            <a:pPr lvl="1"/>
            <a:r>
              <a:rPr lang="en-GB" dirty="0"/>
              <a:t>We have found that the most effective means of encouraging students to respond is to complete module evaluations in class.  Taking 10 minutes at the beginning of the class is more effective than trying to squeeze in time at the end.</a:t>
            </a:r>
          </a:p>
          <a:p>
            <a:pPr lvl="1"/>
            <a:r>
              <a:rPr lang="en-GB" dirty="0"/>
              <a:t>You can monitor response rates live and encourage / remind students to complete their evaluations throughout the evaluation window.</a:t>
            </a:r>
          </a:p>
          <a:p>
            <a:pPr lvl="1"/>
            <a:r>
              <a:rPr lang="en-GB" dirty="0"/>
              <a:t>We will also encourage completion through pop-ups and email reminders.</a:t>
            </a:r>
          </a:p>
        </p:txBody>
      </p:sp>
    </p:spTree>
    <p:extLst>
      <p:ext uri="{BB962C8B-B14F-4D97-AF65-F5344CB8AC3E}">
        <p14:creationId xmlns:p14="http://schemas.microsoft.com/office/powerpoint/2010/main" val="1060128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7724775" cy="1143000"/>
          </a:xfrm>
        </p:spPr>
        <p:txBody>
          <a:bodyPr>
            <a:normAutofit fontScale="90000"/>
          </a:bodyPr>
          <a:lstStyle/>
          <a:p>
            <a:pPr algn="l"/>
            <a:r>
              <a:rPr lang="en-GB" dirty="0"/>
              <a:t>FAQ: Reports and closing the feedback loop</a:t>
            </a:r>
          </a:p>
        </p:txBody>
      </p:sp>
      <p:sp>
        <p:nvSpPr>
          <p:cNvPr id="3" name="Subtitle 2"/>
          <p:cNvSpPr>
            <a:spLocks noGrp="1"/>
          </p:cNvSpPr>
          <p:nvPr>
            <p:ph idx="1"/>
          </p:nvPr>
        </p:nvSpPr>
        <p:spPr>
          <a:xfrm>
            <a:off x="495300" y="1600202"/>
            <a:ext cx="8915400" cy="4983160"/>
          </a:xfrm>
        </p:spPr>
        <p:txBody>
          <a:bodyPr>
            <a:normAutofit fontScale="47500" lnSpcReduction="20000"/>
          </a:bodyPr>
          <a:lstStyle/>
          <a:p>
            <a:r>
              <a:rPr lang="en-GB" dirty="0"/>
              <a:t>Who receives the reports?</a:t>
            </a:r>
          </a:p>
          <a:p>
            <a:pPr lvl="1"/>
            <a:r>
              <a:rPr lang="en-GB" dirty="0"/>
              <a:t>All teaching staff on a module will receive a report.  </a:t>
            </a:r>
          </a:p>
          <a:p>
            <a:pPr lvl="1"/>
            <a:r>
              <a:rPr lang="en-GB" dirty="0"/>
              <a:t>The member of staff defined as the Course Organiser in Pegasus will also receive an email invitation to submit comments on the student feedback gathered during the evaluations. </a:t>
            </a:r>
          </a:p>
          <a:p>
            <a:pPr lvl="1"/>
            <a:r>
              <a:rPr lang="en-GB" dirty="0"/>
              <a:t>All teaching staff on the module will then receive a final version of the report which also includes the Course Organiser’s comments.</a:t>
            </a:r>
          </a:p>
          <a:p>
            <a:r>
              <a:rPr lang="en-GB" dirty="0"/>
              <a:t>How do we closed the feedback loop with students?</a:t>
            </a:r>
          </a:p>
          <a:p>
            <a:pPr lvl="1"/>
            <a:r>
              <a:rPr lang="en-GB" dirty="0"/>
              <a:t>We know that it is really important to our students for teaching staff to provide a response to student feedback.  This keeps them engaged in a dialogue to help us  continually improve our learning and teaching experience and can be one of the greatest drivers in encouraging future participation in evaluations.</a:t>
            </a:r>
          </a:p>
          <a:p>
            <a:pPr lvl="1"/>
            <a:r>
              <a:rPr lang="en-GB" dirty="0"/>
              <a:t>As part of the evaluation process, every student will receive a summary report of the results, which will include the reflections and comments from teaching staff (as detailed above).</a:t>
            </a:r>
          </a:p>
          <a:p>
            <a:r>
              <a:rPr lang="en-GB" dirty="0"/>
              <a:t>What do I have to enter in the comments for the student report?</a:t>
            </a:r>
          </a:p>
          <a:p>
            <a:pPr lvl="1"/>
            <a:r>
              <a:rPr lang="en-GB" dirty="0"/>
              <a:t>The comments and reflections don’t have to be particularly detailed, just one or two paragraphs in response to the feedback you have received in the evaluations.  </a:t>
            </a:r>
          </a:p>
          <a:p>
            <a:pPr lvl="1"/>
            <a:r>
              <a:rPr lang="en-GB" dirty="0"/>
              <a:t>You may wish to address any significant themes that have emerged, and highlight any changes that you plan to make to the module either immediately or in the future.  </a:t>
            </a:r>
          </a:p>
          <a:p>
            <a:pPr lvl="1"/>
            <a:r>
              <a:rPr lang="en-GB" dirty="0"/>
              <a:t>If there are changes that you are unable to make, you may wish to explain the reasons for this to help students understanding of the situation.</a:t>
            </a:r>
          </a:p>
          <a:p>
            <a:r>
              <a:rPr lang="en-GB" dirty="0"/>
              <a:t>When will the reports be issued?</a:t>
            </a:r>
          </a:p>
          <a:p>
            <a:pPr lvl="1"/>
            <a:r>
              <a:rPr lang="en-GB" dirty="0"/>
              <a:t>In Phase 1, the evaluations will be open from 18-29 November 2019 inclusive. </a:t>
            </a:r>
          </a:p>
          <a:p>
            <a:pPr lvl="1"/>
            <a:r>
              <a:rPr lang="en-GB" dirty="0"/>
              <a:t>Reports will go to teaching staff on 9</a:t>
            </a:r>
            <a:r>
              <a:rPr lang="en-GB" baseline="30000" dirty="0"/>
              <a:t>th</a:t>
            </a:r>
            <a:r>
              <a:rPr lang="en-GB" dirty="0"/>
              <a:t> December 2019.</a:t>
            </a:r>
          </a:p>
          <a:p>
            <a:pPr lvl="1"/>
            <a:r>
              <a:rPr lang="en-GB" dirty="0"/>
              <a:t>Comments will have to be completed by 9</a:t>
            </a:r>
            <a:r>
              <a:rPr lang="en-GB" baseline="30000" dirty="0"/>
              <a:t>th</a:t>
            </a:r>
            <a:r>
              <a:rPr lang="en-GB" dirty="0"/>
              <a:t> January 2020.</a:t>
            </a:r>
          </a:p>
          <a:p>
            <a:pPr lvl="1"/>
            <a:r>
              <a:rPr lang="en-GB" dirty="0"/>
              <a:t>Reports will be issued to students on 13</a:t>
            </a:r>
            <a:r>
              <a:rPr lang="en-GB" baseline="30000" dirty="0"/>
              <a:t>th</a:t>
            </a:r>
            <a:r>
              <a:rPr lang="en-GB" dirty="0"/>
              <a:t> January 2020.</a:t>
            </a:r>
          </a:p>
        </p:txBody>
      </p:sp>
    </p:spTree>
    <p:extLst>
      <p:ext uri="{BB962C8B-B14F-4D97-AF65-F5344CB8AC3E}">
        <p14:creationId xmlns:p14="http://schemas.microsoft.com/office/powerpoint/2010/main" val="3904435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GB" dirty="0"/>
              <a:t>Still got a Question?</a:t>
            </a:r>
          </a:p>
        </p:txBody>
      </p:sp>
      <p:sp>
        <p:nvSpPr>
          <p:cNvPr id="3" name="Subtitle 2"/>
          <p:cNvSpPr>
            <a:spLocks noGrp="1"/>
          </p:cNvSpPr>
          <p:nvPr>
            <p:ph type="subTitle" idx="1"/>
          </p:nvPr>
        </p:nvSpPr>
        <p:spPr/>
        <p:txBody>
          <a:bodyPr>
            <a:normAutofit fontScale="70000" lnSpcReduction="20000"/>
          </a:bodyPr>
          <a:lstStyle/>
          <a:p>
            <a:r>
              <a:rPr lang="en-GB" dirty="0"/>
              <a:t>If you have any further questions please contact the Module Evaluation team: </a:t>
            </a:r>
            <a:endParaRPr lang="en-GB" dirty="0">
              <a:hlinkClick r:id="rId4"/>
            </a:endParaRPr>
          </a:p>
          <a:p>
            <a:r>
              <a:rPr lang="en-GB" dirty="0">
                <a:hlinkClick r:id="rId4"/>
              </a:rPr>
              <a:t>lorna.robertson.100@strath.ac.uk</a:t>
            </a:r>
            <a:endParaRPr lang="en-GB" dirty="0"/>
          </a:p>
          <a:p>
            <a:r>
              <a:rPr lang="en-GB" dirty="0">
                <a:hlinkClick r:id="rId5"/>
              </a:rPr>
              <a:t>jacqueline.jahn@strath.ac.uk</a:t>
            </a:r>
            <a:endParaRPr lang="en-GB" dirty="0"/>
          </a:p>
          <a:p>
            <a:r>
              <a:rPr lang="en-GB" dirty="0">
                <a:hlinkClick r:id="rId6"/>
              </a:rPr>
              <a:t>modules@surveys.strath.ac.uk</a:t>
            </a:r>
            <a:r>
              <a:rPr lang="en-GB" dirty="0"/>
              <a:t> </a:t>
            </a:r>
          </a:p>
          <a:p>
            <a:endParaRPr lang="en-GB" dirty="0"/>
          </a:p>
        </p:txBody>
      </p:sp>
    </p:spTree>
    <p:extLst>
      <p:ext uri="{BB962C8B-B14F-4D97-AF65-F5344CB8AC3E}">
        <p14:creationId xmlns:p14="http://schemas.microsoft.com/office/powerpoint/2010/main" val="937459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7724775" cy="1143000"/>
          </a:xfrm>
        </p:spPr>
        <p:txBody>
          <a:bodyPr>
            <a:normAutofit fontScale="90000"/>
          </a:bodyPr>
          <a:lstStyle/>
          <a:p>
            <a:pPr algn="l"/>
            <a:r>
              <a:rPr lang="en-GB" dirty="0"/>
              <a:t>Phase 1 Module Evaluation: </a:t>
            </a:r>
            <a:br>
              <a:rPr lang="en-GB" dirty="0"/>
            </a:br>
            <a:r>
              <a:rPr lang="en-GB" dirty="0"/>
              <a:t>Process Overview</a:t>
            </a:r>
          </a:p>
        </p:txBody>
      </p:sp>
      <p:graphicFrame>
        <p:nvGraphicFramePr>
          <p:cNvPr id="4" name="Content Placeholder 3">
            <a:extLst>
              <a:ext uri="{FF2B5EF4-FFF2-40B4-BE49-F238E27FC236}">
                <a16:creationId xmlns:a16="http://schemas.microsoft.com/office/drawing/2014/main" id="{1D0F983B-9442-4C6D-A37D-9FA89F6C956B}"/>
              </a:ext>
            </a:extLst>
          </p:cNvPr>
          <p:cNvGraphicFramePr>
            <a:graphicFrameLocks noGrp="1"/>
          </p:cNvGraphicFramePr>
          <p:nvPr>
            <p:ph idx="1"/>
            <p:extLst>
              <p:ext uri="{D42A27DB-BD31-4B8C-83A1-F6EECF244321}">
                <p14:modId xmlns:p14="http://schemas.microsoft.com/office/powerpoint/2010/main" val="4275823784"/>
              </p:ext>
            </p:extLst>
          </p:nvPr>
        </p:nvGraphicFramePr>
        <p:xfrm>
          <a:off x="495300" y="1600200"/>
          <a:ext cx="8915400" cy="4983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0797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slides 2015.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983972" cy="6911981"/>
          </a:xfrm>
          <a:prstGeom prst="rect">
            <a:avLst/>
          </a:prstGeom>
        </p:spPr>
      </p:pic>
    </p:spTree>
    <p:extLst>
      <p:ext uri="{BB962C8B-B14F-4D97-AF65-F5344CB8AC3E}">
        <p14:creationId xmlns:p14="http://schemas.microsoft.com/office/powerpoint/2010/main" val="3368501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7724775" cy="1143000"/>
          </a:xfrm>
        </p:spPr>
        <p:txBody>
          <a:bodyPr>
            <a:normAutofit fontScale="90000"/>
          </a:bodyPr>
          <a:lstStyle/>
          <a:p>
            <a:pPr algn="l"/>
            <a:r>
              <a:rPr lang="en-GB" dirty="0"/>
              <a:t>Students can access module evaluation surveys in several ways:</a:t>
            </a:r>
          </a:p>
        </p:txBody>
      </p:sp>
      <p:sp>
        <p:nvSpPr>
          <p:cNvPr id="3" name="Subtitle 2"/>
          <p:cNvSpPr>
            <a:spLocks noGrp="1"/>
          </p:cNvSpPr>
          <p:nvPr>
            <p:ph idx="1"/>
          </p:nvPr>
        </p:nvSpPr>
        <p:spPr>
          <a:xfrm>
            <a:off x="495300" y="1600202"/>
            <a:ext cx="8915400" cy="4983160"/>
          </a:xfrm>
        </p:spPr>
        <p:txBody>
          <a:bodyPr>
            <a:normAutofit/>
          </a:bodyPr>
          <a:lstStyle/>
          <a:p>
            <a:endParaRPr lang="en-GB" sz="2000" dirty="0"/>
          </a:p>
          <a:p>
            <a:r>
              <a:rPr lang="en-GB" sz="2000" dirty="0"/>
              <a:t>A personalised email inviting them to complete their module evaluations – this will link to a task page in </a:t>
            </a:r>
            <a:r>
              <a:rPr lang="en-GB" sz="2000" dirty="0" err="1"/>
              <a:t>Myplace</a:t>
            </a:r>
            <a:r>
              <a:rPr lang="en-GB" sz="2000" dirty="0"/>
              <a:t> with all of their outstanding evaluations to complete (one link per module) – see slide 4</a:t>
            </a:r>
          </a:p>
          <a:p>
            <a:r>
              <a:rPr lang="en-GB" sz="2000" dirty="0"/>
              <a:t>A personalised pop-up when they log into </a:t>
            </a:r>
            <a:r>
              <a:rPr lang="en-GB" sz="2000" dirty="0" err="1"/>
              <a:t>Myplace</a:t>
            </a:r>
            <a:r>
              <a:rPr lang="en-GB" sz="2000" dirty="0"/>
              <a:t> – see slide 5</a:t>
            </a:r>
          </a:p>
          <a:p>
            <a:r>
              <a:rPr lang="en-GB" sz="2000" dirty="0"/>
              <a:t>A  link to the evaluations from the module’s </a:t>
            </a:r>
            <a:r>
              <a:rPr lang="en-GB" sz="2000" dirty="0" err="1"/>
              <a:t>Myplace</a:t>
            </a:r>
            <a:r>
              <a:rPr lang="en-GB" sz="2000" dirty="0"/>
              <a:t> site – see slide 6</a:t>
            </a:r>
          </a:p>
          <a:p>
            <a:r>
              <a:rPr lang="en-GB" sz="2000" dirty="0"/>
              <a:t>A link to the evaluations task list is contained in the </a:t>
            </a:r>
            <a:r>
              <a:rPr lang="en-GB" sz="2000" dirty="0" err="1"/>
              <a:t>Myplace</a:t>
            </a:r>
            <a:r>
              <a:rPr lang="en-GB" sz="2000" dirty="0"/>
              <a:t> navigation block</a:t>
            </a:r>
          </a:p>
          <a:p>
            <a:r>
              <a:rPr lang="en-GB" sz="2000" dirty="0"/>
              <a:t>To maximise response rates we would also like teaching staff to invite students to complete the evaluation in class using a mobile device (or laptop if they have brought one).  </a:t>
            </a:r>
          </a:p>
          <a:p>
            <a:pPr lvl="1"/>
            <a:r>
              <a:rPr lang="en-GB" sz="1600" dirty="0"/>
              <a:t>Our previous work has highlighted that taking 10 minutes at the start of a lecture or class is the most effective time to do this.  </a:t>
            </a:r>
          </a:p>
          <a:p>
            <a:pPr lvl="1"/>
            <a:r>
              <a:rPr lang="en-GB" sz="1600" dirty="0"/>
              <a:t>The module evaluation project team can come along to the beginning of the class to support</a:t>
            </a:r>
          </a:p>
          <a:p>
            <a:r>
              <a:rPr lang="en-GB" sz="2000" dirty="0"/>
              <a:t>If your teaching classes have already finished for the semester, you may wish to send a short message to students via a </a:t>
            </a:r>
            <a:r>
              <a:rPr lang="en-GB" sz="2000" dirty="0" err="1"/>
              <a:t>Myplace</a:t>
            </a:r>
            <a:r>
              <a:rPr lang="en-GB" sz="2000" dirty="0"/>
              <a:t> class notice. </a:t>
            </a:r>
          </a:p>
        </p:txBody>
      </p:sp>
    </p:spTree>
    <p:extLst>
      <p:ext uri="{BB962C8B-B14F-4D97-AF65-F5344CB8AC3E}">
        <p14:creationId xmlns:p14="http://schemas.microsoft.com/office/powerpoint/2010/main" val="243074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7677150" cy="1143000"/>
          </a:xfrm>
        </p:spPr>
        <p:txBody>
          <a:bodyPr>
            <a:normAutofit/>
          </a:bodyPr>
          <a:lstStyle/>
          <a:p>
            <a:pPr algn="l"/>
            <a:r>
              <a:rPr lang="en-GB" dirty="0"/>
              <a:t>Task list for module evaluation</a:t>
            </a:r>
          </a:p>
        </p:txBody>
      </p:sp>
      <p:pic>
        <p:nvPicPr>
          <p:cNvPr id="6" name="Picture 5">
            <a:extLst>
              <a:ext uri="{FF2B5EF4-FFF2-40B4-BE49-F238E27FC236}">
                <a16:creationId xmlns:a16="http://schemas.microsoft.com/office/drawing/2014/main" id="{00F1F4DB-C666-48D3-A2B7-AD4B58D7849C}"/>
              </a:ext>
            </a:extLst>
          </p:cNvPr>
          <p:cNvPicPr>
            <a:picLocks noChangeAspect="1"/>
          </p:cNvPicPr>
          <p:nvPr/>
        </p:nvPicPr>
        <p:blipFill rotWithShape="1">
          <a:blip r:embed="rId4"/>
          <a:srcRect l="5907" t="9864" r="6417" b="14763"/>
          <a:stretch/>
        </p:blipFill>
        <p:spPr>
          <a:xfrm>
            <a:off x="495300" y="1771650"/>
            <a:ext cx="8959263" cy="4171950"/>
          </a:xfrm>
          <a:prstGeom prst="rect">
            <a:avLst/>
          </a:prstGeom>
        </p:spPr>
      </p:pic>
      <p:sp>
        <p:nvSpPr>
          <p:cNvPr id="7" name="TextBox 6">
            <a:extLst>
              <a:ext uri="{FF2B5EF4-FFF2-40B4-BE49-F238E27FC236}">
                <a16:creationId xmlns:a16="http://schemas.microsoft.com/office/drawing/2014/main" id="{95803AD3-BE61-492C-A987-89F3661944F9}"/>
              </a:ext>
            </a:extLst>
          </p:cNvPr>
          <p:cNvSpPr txBox="1"/>
          <p:nvPr/>
        </p:nvSpPr>
        <p:spPr>
          <a:xfrm>
            <a:off x="2657475" y="5380984"/>
            <a:ext cx="4924425" cy="7386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400" dirty="0"/>
              <a:t>A task list like this will appear when students click on the link in their email or in their pop-up message.  They can click on the link for the class they want to evaluate.</a:t>
            </a:r>
          </a:p>
        </p:txBody>
      </p:sp>
      <p:cxnSp>
        <p:nvCxnSpPr>
          <p:cNvPr id="4" name="Straight Arrow Connector 3">
            <a:extLst>
              <a:ext uri="{FF2B5EF4-FFF2-40B4-BE49-F238E27FC236}">
                <a16:creationId xmlns:a16="http://schemas.microsoft.com/office/drawing/2014/main" id="{A0BF88E6-551E-4C9A-B1FD-876E092B127F}"/>
              </a:ext>
            </a:extLst>
          </p:cNvPr>
          <p:cNvCxnSpPr>
            <a:stCxn id="7" idx="0"/>
          </p:cNvCxnSpPr>
          <p:nvPr/>
        </p:nvCxnSpPr>
        <p:spPr>
          <a:xfrm flipH="1" flipV="1">
            <a:off x="2409825" y="4581525"/>
            <a:ext cx="2709863" cy="7994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4633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Pop-up in </a:t>
            </a:r>
            <a:r>
              <a:rPr lang="en-GB" dirty="0" err="1"/>
              <a:t>Myplace</a:t>
            </a:r>
            <a:endParaRPr lang="en-GB" dirty="0"/>
          </a:p>
        </p:txBody>
      </p:sp>
      <p:sp>
        <p:nvSpPr>
          <p:cNvPr id="3" name="Subtitle 2"/>
          <p:cNvSpPr>
            <a:spLocks noGrp="1"/>
          </p:cNvSpPr>
          <p:nvPr>
            <p:ph sz="half" idx="1"/>
          </p:nvPr>
        </p:nvSpPr>
        <p:spPr>
          <a:xfrm>
            <a:off x="495300" y="1600202"/>
            <a:ext cx="4375150" cy="4686298"/>
          </a:xfrm>
        </p:spPr>
        <p:txBody>
          <a:bodyPr>
            <a:normAutofit fontScale="77500" lnSpcReduction="20000"/>
          </a:bodyPr>
          <a:lstStyle/>
          <a:p>
            <a:pPr marL="0" indent="0">
              <a:buNone/>
            </a:pPr>
            <a:r>
              <a:rPr lang="en-GB" dirty="0"/>
              <a:t>When inviting students to complete the evaluations in class:</a:t>
            </a:r>
          </a:p>
          <a:p>
            <a:r>
              <a:rPr lang="en-GB" dirty="0"/>
              <a:t>Log in to </a:t>
            </a:r>
            <a:r>
              <a:rPr lang="en-GB" dirty="0" err="1"/>
              <a:t>Myplace</a:t>
            </a:r>
            <a:r>
              <a:rPr lang="en-GB" dirty="0"/>
              <a:t> using your own details as normal</a:t>
            </a:r>
          </a:p>
          <a:p>
            <a:r>
              <a:rPr lang="en-GB" dirty="0"/>
              <a:t>This can be done on a laptop, tablet or smartphone</a:t>
            </a:r>
          </a:p>
          <a:p>
            <a:r>
              <a:rPr lang="en-GB" dirty="0"/>
              <a:t>You should see a pop-up message inviting you to complete your evaluations</a:t>
            </a:r>
          </a:p>
          <a:p>
            <a:r>
              <a:rPr lang="en-GB" dirty="0"/>
              <a:t>Click on the link for the module you want to evaluate</a:t>
            </a:r>
          </a:p>
          <a:p>
            <a:r>
              <a:rPr lang="en-GB" dirty="0"/>
              <a:t>If the pop-up doesn’t appear or you have dismissed it:</a:t>
            </a:r>
          </a:p>
          <a:p>
            <a:pPr lvl="1"/>
            <a:r>
              <a:rPr lang="en-GB" dirty="0"/>
              <a:t>Navigate directly to the module </a:t>
            </a:r>
            <a:r>
              <a:rPr lang="en-GB" dirty="0" err="1"/>
              <a:t>Myplace</a:t>
            </a:r>
            <a:r>
              <a:rPr lang="en-GB" dirty="0"/>
              <a:t> site and access the evaluation (see slide 6)</a:t>
            </a:r>
          </a:p>
        </p:txBody>
      </p:sp>
      <p:pic>
        <p:nvPicPr>
          <p:cNvPr id="5" name="Content Placeholder 4">
            <a:extLst>
              <a:ext uri="{FF2B5EF4-FFF2-40B4-BE49-F238E27FC236}">
                <a16:creationId xmlns:a16="http://schemas.microsoft.com/office/drawing/2014/main" id="{068C936D-8864-41F7-B22A-39B3CF5697E6}"/>
              </a:ext>
            </a:extLst>
          </p:cNvPr>
          <p:cNvPicPr>
            <a:picLocks noGrp="1" noChangeAspect="1"/>
          </p:cNvPicPr>
          <p:nvPr>
            <p:ph sz="half" idx="2"/>
          </p:nvPr>
        </p:nvPicPr>
        <p:blipFill rotWithShape="1">
          <a:blip r:embed="rId4"/>
          <a:srcRect t="10525" b="26294"/>
          <a:stretch/>
        </p:blipFill>
        <p:spPr>
          <a:xfrm>
            <a:off x="5705475" y="1652767"/>
            <a:ext cx="3219450" cy="4420832"/>
          </a:xfrm>
          <a:prstGeom prst="rect">
            <a:avLst/>
          </a:prstGeom>
        </p:spPr>
      </p:pic>
      <p:sp>
        <p:nvSpPr>
          <p:cNvPr id="6" name="TextBox 5">
            <a:extLst>
              <a:ext uri="{FF2B5EF4-FFF2-40B4-BE49-F238E27FC236}">
                <a16:creationId xmlns:a16="http://schemas.microsoft.com/office/drawing/2014/main" id="{867E381A-8E7B-4B7E-953C-3E78380F6B0F}"/>
              </a:ext>
            </a:extLst>
          </p:cNvPr>
          <p:cNvSpPr txBox="1"/>
          <p:nvPr/>
        </p:nvSpPr>
        <p:spPr>
          <a:xfrm>
            <a:off x="5514974" y="5704267"/>
            <a:ext cx="3819525"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400" dirty="0"/>
              <a:t>Students will see a pop-up like this when they log into </a:t>
            </a:r>
            <a:r>
              <a:rPr lang="en-GB" sz="1400" dirty="0" err="1"/>
              <a:t>Myplace</a:t>
            </a:r>
            <a:r>
              <a:rPr lang="en-GB" sz="1400" dirty="0"/>
              <a:t>, with a list of all of the evaluations they have to complete.  The example here shows the pop-up on a mobile device.</a:t>
            </a:r>
          </a:p>
        </p:txBody>
      </p:sp>
      <p:cxnSp>
        <p:nvCxnSpPr>
          <p:cNvPr id="7" name="Straight Arrow Connector 6">
            <a:extLst>
              <a:ext uri="{FF2B5EF4-FFF2-40B4-BE49-F238E27FC236}">
                <a16:creationId xmlns:a16="http://schemas.microsoft.com/office/drawing/2014/main" id="{A97BFB47-6C99-407D-8D18-8AB5BA9F3AF7}"/>
              </a:ext>
            </a:extLst>
          </p:cNvPr>
          <p:cNvCxnSpPr>
            <a:stCxn id="6" idx="0"/>
          </p:cNvCxnSpPr>
          <p:nvPr/>
        </p:nvCxnSpPr>
        <p:spPr>
          <a:xfrm flipH="1" flipV="1">
            <a:off x="7058025" y="4619625"/>
            <a:ext cx="366712" cy="1084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336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7458075" cy="1143000"/>
          </a:xfrm>
        </p:spPr>
        <p:txBody>
          <a:bodyPr>
            <a:normAutofit fontScale="90000"/>
          </a:bodyPr>
          <a:lstStyle/>
          <a:p>
            <a:pPr algn="l"/>
            <a:r>
              <a:rPr lang="en-GB" dirty="0"/>
              <a:t>Accessing Module Evaluation in </a:t>
            </a:r>
            <a:r>
              <a:rPr lang="en-GB" dirty="0" err="1"/>
              <a:t>Myplace</a:t>
            </a:r>
            <a:r>
              <a:rPr lang="en-GB" dirty="0"/>
              <a:t> from the class site</a:t>
            </a:r>
          </a:p>
        </p:txBody>
      </p:sp>
      <p:grpSp>
        <p:nvGrpSpPr>
          <p:cNvPr id="8" name="Group 7">
            <a:extLst>
              <a:ext uri="{FF2B5EF4-FFF2-40B4-BE49-F238E27FC236}">
                <a16:creationId xmlns:a16="http://schemas.microsoft.com/office/drawing/2014/main" id="{448639A1-F88D-4A0A-BC64-9B5777755927}"/>
              </a:ext>
            </a:extLst>
          </p:cNvPr>
          <p:cNvGrpSpPr/>
          <p:nvPr/>
        </p:nvGrpSpPr>
        <p:grpSpPr>
          <a:xfrm>
            <a:off x="256798" y="1501947"/>
            <a:ext cx="9372977" cy="5055786"/>
            <a:chOff x="256798" y="1501947"/>
            <a:chExt cx="9372977" cy="5055786"/>
          </a:xfrm>
        </p:grpSpPr>
        <p:pic>
          <p:nvPicPr>
            <p:cNvPr id="9" name="Picture 8">
              <a:extLst>
                <a:ext uri="{FF2B5EF4-FFF2-40B4-BE49-F238E27FC236}">
                  <a16:creationId xmlns:a16="http://schemas.microsoft.com/office/drawing/2014/main" id="{CB6A39E2-47FB-48B3-BC7F-44CDD0C31E15}"/>
                </a:ext>
              </a:extLst>
            </p:cNvPr>
            <p:cNvPicPr>
              <a:picLocks noChangeAspect="1"/>
            </p:cNvPicPr>
            <p:nvPr/>
          </p:nvPicPr>
          <p:blipFill rotWithShape="1">
            <a:blip r:embed="rId4"/>
            <a:srcRect t="10195"/>
            <a:stretch/>
          </p:blipFill>
          <p:spPr>
            <a:xfrm>
              <a:off x="256798" y="1501947"/>
              <a:ext cx="9372977" cy="5055786"/>
            </a:xfrm>
            <a:prstGeom prst="rect">
              <a:avLst/>
            </a:prstGeom>
          </p:spPr>
        </p:pic>
        <p:sp>
          <p:nvSpPr>
            <p:cNvPr id="10" name="Rectangle: Rounded Corners 9">
              <a:extLst>
                <a:ext uri="{FF2B5EF4-FFF2-40B4-BE49-F238E27FC236}">
                  <a16:creationId xmlns:a16="http://schemas.microsoft.com/office/drawing/2014/main" id="{317BC146-1616-4129-B5C9-642B30D8413A}"/>
                </a:ext>
              </a:extLst>
            </p:cNvPr>
            <p:cNvSpPr/>
            <p:nvPr/>
          </p:nvSpPr>
          <p:spPr>
            <a:xfrm>
              <a:off x="8005762" y="2710206"/>
              <a:ext cx="1528763" cy="1757019"/>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F4BC906-040F-4149-895C-D913ADAB0B73}"/>
                </a:ext>
              </a:extLst>
            </p:cNvPr>
            <p:cNvSpPr txBox="1"/>
            <p:nvPr/>
          </p:nvSpPr>
          <p:spPr>
            <a:xfrm>
              <a:off x="4295776" y="2250358"/>
              <a:ext cx="2943224"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400" dirty="0"/>
                <a:t>Students can find the link to module evaluations on the right hand side of the </a:t>
              </a:r>
              <a:r>
                <a:rPr lang="en-GB" sz="1400" dirty="0" err="1"/>
                <a:t>Myplace</a:t>
              </a:r>
              <a:r>
                <a:rPr lang="en-GB" sz="1400" dirty="0"/>
                <a:t> class site.  </a:t>
              </a:r>
            </a:p>
            <a:p>
              <a:r>
                <a:rPr lang="en-GB" sz="1400" dirty="0"/>
                <a:t>Select the Module Evaluations option.</a:t>
              </a:r>
            </a:p>
          </p:txBody>
        </p:sp>
        <p:sp>
          <p:nvSpPr>
            <p:cNvPr id="15" name="TextBox 14">
              <a:extLst>
                <a:ext uri="{FF2B5EF4-FFF2-40B4-BE49-F238E27FC236}">
                  <a16:creationId xmlns:a16="http://schemas.microsoft.com/office/drawing/2014/main" id="{9ADE9338-2AAC-40A1-BCF3-B64A25732981}"/>
                </a:ext>
              </a:extLst>
            </p:cNvPr>
            <p:cNvSpPr txBox="1"/>
            <p:nvPr/>
          </p:nvSpPr>
          <p:spPr>
            <a:xfrm>
              <a:off x="4524375" y="4665563"/>
              <a:ext cx="2714625"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400" dirty="0"/>
                <a:t>Teaching staff will also see this block on the right hand side – use this to monitor response rates and view reports when they are ready</a:t>
              </a:r>
            </a:p>
          </p:txBody>
        </p:sp>
        <p:cxnSp>
          <p:nvCxnSpPr>
            <p:cNvPr id="17" name="Straight Arrow Connector 16">
              <a:extLst>
                <a:ext uri="{FF2B5EF4-FFF2-40B4-BE49-F238E27FC236}">
                  <a16:creationId xmlns:a16="http://schemas.microsoft.com/office/drawing/2014/main" id="{148F08AC-9844-4E7C-9D80-EAD31D6779E9}"/>
                </a:ext>
              </a:extLst>
            </p:cNvPr>
            <p:cNvCxnSpPr>
              <a:cxnSpLocks/>
              <a:stCxn id="12" idx="3"/>
            </p:cNvCxnSpPr>
            <p:nvPr/>
          </p:nvCxnSpPr>
          <p:spPr>
            <a:xfrm>
              <a:off x="7239000" y="2727412"/>
              <a:ext cx="981075" cy="12254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934DE42B-0DBA-45A1-BE68-2897F4D7255D}"/>
                </a:ext>
              </a:extLst>
            </p:cNvPr>
            <p:cNvCxnSpPr>
              <a:cxnSpLocks/>
              <a:stCxn id="15" idx="0"/>
            </p:cNvCxnSpPr>
            <p:nvPr/>
          </p:nvCxnSpPr>
          <p:spPr>
            <a:xfrm flipV="1">
              <a:off x="5881688" y="3750605"/>
              <a:ext cx="2338387" cy="9149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A8D46E30-0151-4218-9A75-E51B86DF7996}"/>
                </a:ext>
              </a:extLst>
            </p:cNvPr>
            <p:cNvCxnSpPr>
              <a:cxnSpLocks/>
              <a:stCxn id="15" idx="0"/>
            </p:cNvCxnSpPr>
            <p:nvPr/>
          </p:nvCxnSpPr>
          <p:spPr>
            <a:xfrm flipV="1">
              <a:off x="5881688" y="4037185"/>
              <a:ext cx="2390775" cy="6283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22924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7458075" cy="1143000"/>
          </a:xfrm>
        </p:spPr>
        <p:txBody>
          <a:bodyPr>
            <a:normAutofit fontScale="90000"/>
          </a:bodyPr>
          <a:lstStyle/>
          <a:p>
            <a:pPr algn="l"/>
            <a:r>
              <a:rPr lang="en-GB" dirty="0"/>
              <a:t>Accessing Module Evaluation in </a:t>
            </a:r>
            <a:r>
              <a:rPr lang="en-GB" dirty="0" err="1"/>
              <a:t>Myplace</a:t>
            </a:r>
            <a:r>
              <a:rPr lang="en-GB" dirty="0"/>
              <a:t> from the Navigation block</a:t>
            </a:r>
          </a:p>
        </p:txBody>
      </p:sp>
      <p:pic>
        <p:nvPicPr>
          <p:cNvPr id="11" name="Picture 10">
            <a:extLst>
              <a:ext uri="{FF2B5EF4-FFF2-40B4-BE49-F238E27FC236}">
                <a16:creationId xmlns:a16="http://schemas.microsoft.com/office/drawing/2014/main" id="{70692051-FE56-42FE-9CBA-F0A7920A64BE}"/>
              </a:ext>
            </a:extLst>
          </p:cNvPr>
          <p:cNvPicPr>
            <a:picLocks noChangeAspect="1"/>
          </p:cNvPicPr>
          <p:nvPr/>
        </p:nvPicPr>
        <p:blipFill>
          <a:blip r:embed="rId4"/>
          <a:stretch>
            <a:fillRect/>
          </a:stretch>
        </p:blipFill>
        <p:spPr>
          <a:xfrm>
            <a:off x="190500" y="1549910"/>
            <a:ext cx="8372475" cy="5033452"/>
          </a:xfrm>
          <a:prstGeom prst="rect">
            <a:avLst/>
          </a:prstGeom>
        </p:spPr>
      </p:pic>
      <p:sp>
        <p:nvSpPr>
          <p:cNvPr id="13" name="Content Placeholder 5">
            <a:extLst>
              <a:ext uri="{FF2B5EF4-FFF2-40B4-BE49-F238E27FC236}">
                <a16:creationId xmlns:a16="http://schemas.microsoft.com/office/drawing/2014/main" id="{B2C9B04D-7BD8-4046-9099-68B5A6D3690E}"/>
              </a:ext>
            </a:extLst>
          </p:cNvPr>
          <p:cNvSpPr txBox="1">
            <a:spLocks/>
          </p:cNvSpPr>
          <p:nvPr/>
        </p:nvSpPr>
        <p:spPr>
          <a:xfrm>
            <a:off x="1809750" y="3894348"/>
            <a:ext cx="6143625" cy="2039728"/>
          </a:xfrm>
          <a:prstGeom prst="rect">
            <a:avLst/>
          </a:prstGeom>
          <a:ln w="28575"/>
        </p:spPr>
        <p:style>
          <a:lnRef idx="1">
            <a:schemeClr val="accent1"/>
          </a:lnRef>
          <a:fillRef idx="2">
            <a:schemeClr val="accent1"/>
          </a:fillRef>
          <a:effectRef idx="1">
            <a:schemeClr val="accent1"/>
          </a:effectRef>
          <a:fontRef idx="minor">
            <a:schemeClr val="dk1"/>
          </a:fontRef>
        </p:style>
        <p:txBody>
          <a:bodyPr>
            <a:normAutofit lnSpcReduction="1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r>
              <a:rPr lang="en-GB" sz="1800" dirty="0"/>
              <a:t>Students and teaching staff will be able to access their Module Evaluation task list from the Navigation block.</a:t>
            </a:r>
          </a:p>
          <a:p>
            <a:r>
              <a:rPr lang="en-GB" sz="1800" dirty="0"/>
              <a:t>Click on Site Pages then Module Evaluation.</a:t>
            </a:r>
          </a:p>
          <a:p>
            <a:r>
              <a:rPr lang="en-GB" sz="1800" dirty="0"/>
              <a:t>This will bring up a list of modules to be evaluated or tasks to be completed (Course Organiser response to student feedback and report viewing will also appear in here when they are relevant).</a:t>
            </a:r>
          </a:p>
          <a:p>
            <a:endParaRPr lang="en-GB" sz="1800" dirty="0"/>
          </a:p>
        </p:txBody>
      </p:sp>
      <p:sp>
        <p:nvSpPr>
          <p:cNvPr id="14" name="Oval 13">
            <a:extLst>
              <a:ext uri="{FF2B5EF4-FFF2-40B4-BE49-F238E27FC236}">
                <a16:creationId xmlns:a16="http://schemas.microsoft.com/office/drawing/2014/main" id="{3501E37A-A096-4199-A4CB-86A3D1451D91}"/>
              </a:ext>
            </a:extLst>
          </p:cNvPr>
          <p:cNvSpPr/>
          <p:nvPr/>
        </p:nvSpPr>
        <p:spPr>
          <a:xfrm>
            <a:off x="276225" y="5114925"/>
            <a:ext cx="838200" cy="19316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944E80B2-383D-4F86-B655-F628FB9E31BF}"/>
              </a:ext>
            </a:extLst>
          </p:cNvPr>
          <p:cNvCxnSpPr>
            <a:stCxn id="13" idx="1"/>
          </p:cNvCxnSpPr>
          <p:nvPr/>
        </p:nvCxnSpPr>
        <p:spPr>
          <a:xfrm flipH="1">
            <a:off x="1209675" y="4914212"/>
            <a:ext cx="600075" cy="2864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BFA19FE6-4729-42AC-A915-7CABB98867A9}"/>
              </a:ext>
            </a:extLst>
          </p:cNvPr>
          <p:cNvCxnSpPr>
            <a:stCxn id="13" idx="1"/>
          </p:cNvCxnSpPr>
          <p:nvPr/>
        </p:nvCxnSpPr>
        <p:spPr>
          <a:xfrm flipH="1" flipV="1">
            <a:off x="762000" y="4180786"/>
            <a:ext cx="1047750" cy="7334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2082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7696200" cy="1143000"/>
          </a:xfrm>
        </p:spPr>
        <p:txBody>
          <a:bodyPr>
            <a:normAutofit/>
          </a:bodyPr>
          <a:lstStyle/>
          <a:p>
            <a:pPr algn="l"/>
            <a:r>
              <a:rPr lang="en-GB" dirty="0"/>
              <a:t>Completing the questionnaire </a:t>
            </a:r>
          </a:p>
        </p:txBody>
      </p:sp>
      <p:sp>
        <p:nvSpPr>
          <p:cNvPr id="3" name="Subtitle 2"/>
          <p:cNvSpPr>
            <a:spLocks noGrp="1"/>
          </p:cNvSpPr>
          <p:nvPr>
            <p:ph idx="1"/>
          </p:nvPr>
        </p:nvSpPr>
        <p:spPr>
          <a:xfrm>
            <a:off x="495300" y="1600203"/>
            <a:ext cx="5657850" cy="3133722"/>
          </a:xfrm>
        </p:spPr>
        <p:txBody>
          <a:bodyPr>
            <a:normAutofit fontScale="62500" lnSpcReduction="20000"/>
          </a:bodyPr>
          <a:lstStyle/>
          <a:p>
            <a:r>
              <a:rPr lang="en-GB" dirty="0"/>
              <a:t>From the pop-up:</a:t>
            </a:r>
          </a:p>
          <a:p>
            <a:pPr lvl="1"/>
            <a:r>
              <a:rPr lang="en-GB" dirty="0"/>
              <a:t>Click on the link in the pop-up</a:t>
            </a:r>
          </a:p>
          <a:p>
            <a:pPr lvl="1"/>
            <a:r>
              <a:rPr lang="en-GB" dirty="0"/>
              <a:t>This will open a table like the one below – click the link for the relevant module to complete the evaluation</a:t>
            </a:r>
          </a:p>
          <a:p>
            <a:r>
              <a:rPr lang="en-GB" dirty="0"/>
              <a:t>Students will see a different link for each module they have to complete an evaluation for</a:t>
            </a:r>
          </a:p>
          <a:p>
            <a:r>
              <a:rPr lang="en-GB" dirty="0"/>
              <a:t>The pop up will only contain links for the evaluations students have yet to complete</a:t>
            </a:r>
          </a:p>
          <a:p>
            <a:r>
              <a:rPr lang="en-GB" dirty="0"/>
              <a:t>In the table they will also see which they have already completed and which are outstanding</a:t>
            </a:r>
          </a:p>
          <a:p>
            <a:endParaRPr lang="en-GB" dirty="0"/>
          </a:p>
          <a:p>
            <a:endParaRPr lang="en-GB" dirty="0"/>
          </a:p>
          <a:p>
            <a:endParaRPr lang="en-GB" dirty="0"/>
          </a:p>
          <a:p>
            <a:pPr marL="0" indent="0">
              <a:buNone/>
            </a:pPr>
            <a:endParaRPr lang="en-GB" dirty="0"/>
          </a:p>
        </p:txBody>
      </p:sp>
      <p:pic>
        <p:nvPicPr>
          <p:cNvPr id="4" name="Picture 3">
            <a:extLst>
              <a:ext uri="{FF2B5EF4-FFF2-40B4-BE49-F238E27FC236}">
                <a16:creationId xmlns:a16="http://schemas.microsoft.com/office/drawing/2014/main" id="{F3E1F924-FB7D-4F69-84A4-555D9BE27773}"/>
              </a:ext>
            </a:extLst>
          </p:cNvPr>
          <p:cNvPicPr>
            <a:picLocks noChangeAspect="1"/>
          </p:cNvPicPr>
          <p:nvPr/>
        </p:nvPicPr>
        <p:blipFill rotWithShape="1">
          <a:blip r:embed="rId4"/>
          <a:srcRect t="47659" b="9730"/>
          <a:stretch/>
        </p:blipFill>
        <p:spPr>
          <a:xfrm>
            <a:off x="219900" y="4929184"/>
            <a:ext cx="9466199" cy="1456253"/>
          </a:xfrm>
          <a:prstGeom prst="rect">
            <a:avLst/>
          </a:prstGeom>
        </p:spPr>
      </p:pic>
      <p:pic>
        <p:nvPicPr>
          <p:cNvPr id="5" name="Picture 4">
            <a:extLst>
              <a:ext uri="{FF2B5EF4-FFF2-40B4-BE49-F238E27FC236}">
                <a16:creationId xmlns:a16="http://schemas.microsoft.com/office/drawing/2014/main" id="{A495CBF3-E576-4D66-ACCD-CC7DC169491C}"/>
              </a:ext>
            </a:extLst>
          </p:cNvPr>
          <p:cNvPicPr>
            <a:picLocks noChangeAspect="1"/>
          </p:cNvPicPr>
          <p:nvPr/>
        </p:nvPicPr>
        <p:blipFill rotWithShape="1">
          <a:blip r:embed="rId5"/>
          <a:srcRect l="34423" t="29048" r="35096" b="42643"/>
          <a:stretch/>
        </p:blipFill>
        <p:spPr>
          <a:xfrm>
            <a:off x="6257925" y="1836734"/>
            <a:ext cx="3292367" cy="1838325"/>
          </a:xfrm>
          <a:prstGeom prst="rect">
            <a:avLst/>
          </a:prstGeom>
        </p:spPr>
      </p:pic>
    </p:spTree>
    <p:extLst>
      <p:ext uri="{BB962C8B-B14F-4D97-AF65-F5344CB8AC3E}">
        <p14:creationId xmlns:p14="http://schemas.microsoft.com/office/powerpoint/2010/main" val="3196728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7705725" cy="1143000"/>
          </a:xfrm>
        </p:spPr>
        <p:txBody>
          <a:bodyPr/>
          <a:lstStyle/>
          <a:p>
            <a:pPr algn="l"/>
            <a:r>
              <a:rPr lang="en-GB" dirty="0"/>
              <a:t>Monitoring response rates</a:t>
            </a:r>
          </a:p>
        </p:txBody>
      </p:sp>
      <p:sp>
        <p:nvSpPr>
          <p:cNvPr id="6" name="Content Placeholder 5">
            <a:extLst>
              <a:ext uri="{FF2B5EF4-FFF2-40B4-BE49-F238E27FC236}">
                <a16:creationId xmlns:a16="http://schemas.microsoft.com/office/drawing/2014/main" id="{6667C04C-ED33-49BF-A0C9-E04B2C6EAE39}"/>
              </a:ext>
            </a:extLst>
          </p:cNvPr>
          <p:cNvSpPr>
            <a:spLocks noGrp="1"/>
          </p:cNvSpPr>
          <p:nvPr>
            <p:ph idx="1"/>
          </p:nvPr>
        </p:nvSpPr>
        <p:spPr>
          <a:xfrm>
            <a:off x="276225" y="1686761"/>
            <a:ext cx="6419850" cy="3123364"/>
          </a:xfrm>
        </p:spPr>
        <p:txBody>
          <a:bodyPr>
            <a:normAutofit fontScale="85000" lnSpcReduction="20000"/>
          </a:bodyPr>
          <a:lstStyle/>
          <a:p>
            <a:r>
              <a:rPr lang="en-GB" sz="2400" dirty="0"/>
              <a:t>Navigate to your module’s </a:t>
            </a:r>
            <a:r>
              <a:rPr lang="en-GB" sz="2400" dirty="0" err="1"/>
              <a:t>Myplace</a:t>
            </a:r>
            <a:r>
              <a:rPr lang="en-GB" sz="2400" dirty="0"/>
              <a:t> site </a:t>
            </a:r>
          </a:p>
          <a:p>
            <a:r>
              <a:rPr lang="en-GB" sz="2400" dirty="0"/>
              <a:t>In the Student Module Evaluations block on the right hand side, click on Module Evaluations Return Rates </a:t>
            </a:r>
          </a:p>
          <a:p>
            <a:r>
              <a:rPr lang="en-GB" sz="2400" dirty="0"/>
              <a:t>This will bring up the table below showing all of the modules you are teaching on and allow you to view response rates for each</a:t>
            </a:r>
          </a:p>
          <a:p>
            <a:r>
              <a:rPr lang="en-GB" sz="2400" dirty="0"/>
              <a:t>The table also shows the close date for each module</a:t>
            </a:r>
          </a:p>
          <a:p>
            <a:r>
              <a:rPr lang="en-GB" sz="2400" dirty="0"/>
              <a:t>You can see the response rates at any time while the evaluations are open</a:t>
            </a:r>
          </a:p>
          <a:p>
            <a:r>
              <a:rPr lang="en-GB" sz="2400" dirty="0"/>
              <a:t>Note: in the demo site, you will see a message saying you have no open evaluations at this time </a:t>
            </a:r>
          </a:p>
          <a:p>
            <a:endParaRPr lang="en-GB" sz="2400" dirty="0"/>
          </a:p>
        </p:txBody>
      </p:sp>
      <p:pic>
        <p:nvPicPr>
          <p:cNvPr id="7" name="Picture 6">
            <a:extLst>
              <a:ext uri="{FF2B5EF4-FFF2-40B4-BE49-F238E27FC236}">
                <a16:creationId xmlns:a16="http://schemas.microsoft.com/office/drawing/2014/main" id="{3AB4305C-DC40-4E31-99E8-C11F306A70EA}"/>
              </a:ext>
            </a:extLst>
          </p:cNvPr>
          <p:cNvPicPr>
            <a:picLocks noChangeAspect="1"/>
          </p:cNvPicPr>
          <p:nvPr/>
        </p:nvPicPr>
        <p:blipFill>
          <a:blip r:embed="rId4"/>
          <a:stretch>
            <a:fillRect/>
          </a:stretch>
        </p:blipFill>
        <p:spPr>
          <a:xfrm>
            <a:off x="121434" y="5069834"/>
            <a:ext cx="9494609" cy="1704160"/>
          </a:xfrm>
          <a:prstGeom prst="rect">
            <a:avLst/>
          </a:prstGeom>
        </p:spPr>
      </p:pic>
      <p:grpSp>
        <p:nvGrpSpPr>
          <p:cNvPr id="8" name="Group 7">
            <a:extLst>
              <a:ext uri="{FF2B5EF4-FFF2-40B4-BE49-F238E27FC236}">
                <a16:creationId xmlns:a16="http://schemas.microsoft.com/office/drawing/2014/main" id="{5A210F08-7B65-4F1C-B832-D7B89E4670F4}"/>
              </a:ext>
            </a:extLst>
          </p:cNvPr>
          <p:cNvGrpSpPr/>
          <p:nvPr/>
        </p:nvGrpSpPr>
        <p:grpSpPr>
          <a:xfrm>
            <a:off x="7200900" y="1580369"/>
            <a:ext cx="2133600" cy="3449696"/>
            <a:chOff x="142875" y="2390771"/>
            <a:chExt cx="2133600" cy="3449696"/>
          </a:xfrm>
        </p:grpSpPr>
        <p:pic>
          <p:nvPicPr>
            <p:cNvPr id="9" name="Picture 8">
              <a:extLst>
                <a:ext uri="{FF2B5EF4-FFF2-40B4-BE49-F238E27FC236}">
                  <a16:creationId xmlns:a16="http://schemas.microsoft.com/office/drawing/2014/main" id="{D6F1B5CC-FE29-4778-9451-61F86F0DB36E}"/>
                </a:ext>
              </a:extLst>
            </p:cNvPr>
            <p:cNvPicPr>
              <a:picLocks noChangeAspect="1"/>
            </p:cNvPicPr>
            <p:nvPr/>
          </p:nvPicPr>
          <p:blipFill rotWithShape="1">
            <a:blip r:embed="rId5"/>
            <a:srcRect l="75488" t="16227" b="17852"/>
            <a:stretch/>
          </p:blipFill>
          <p:spPr>
            <a:xfrm>
              <a:off x="142875" y="2390771"/>
              <a:ext cx="2133600" cy="3449696"/>
            </a:xfrm>
            <a:prstGeom prst="rect">
              <a:avLst/>
            </a:prstGeom>
          </p:spPr>
        </p:pic>
        <p:sp>
          <p:nvSpPr>
            <p:cNvPr id="10" name="Oval 9">
              <a:extLst>
                <a:ext uri="{FF2B5EF4-FFF2-40B4-BE49-F238E27FC236}">
                  <a16:creationId xmlns:a16="http://schemas.microsoft.com/office/drawing/2014/main" id="{18B55DD1-85C3-4A82-9B07-87AE488E408E}"/>
                </a:ext>
              </a:extLst>
            </p:cNvPr>
            <p:cNvSpPr/>
            <p:nvPr/>
          </p:nvSpPr>
          <p:spPr>
            <a:xfrm>
              <a:off x="819150" y="4125175"/>
              <a:ext cx="1190625" cy="283263"/>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916621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2666</TotalTime>
  <Words>2022</Words>
  <Application>Microsoft Office PowerPoint</Application>
  <PresentationFormat>A4 Paper (210x297 mm)</PresentationFormat>
  <Paragraphs>150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Student Module Evaluation  Phase 1 Information and Guide</vt:lpstr>
      <vt:lpstr>Phase 1 Module Evaluation:  Process Overview</vt:lpstr>
      <vt:lpstr>Students can access module evaluation surveys in several ways:</vt:lpstr>
      <vt:lpstr>Task list for module evaluation</vt:lpstr>
      <vt:lpstr>Pop-up in Myplace</vt:lpstr>
      <vt:lpstr>Accessing Module Evaluation in Myplace from the class site</vt:lpstr>
      <vt:lpstr>Accessing Module Evaluation in Myplace from the Navigation block</vt:lpstr>
      <vt:lpstr>Completing the questionnaire </vt:lpstr>
      <vt:lpstr>Monitoring response rates</vt:lpstr>
      <vt:lpstr>Monitoring response rates</vt:lpstr>
      <vt:lpstr>Accessing your module report</vt:lpstr>
      <vt:lpstr>Review and provide comments</vt:lpstr>
      <vt:lpstr>Using the Demo Site</vt:lpstr>
      <vt:lpstr>Pop-up in Myplace</vt:lpstr>
      <vt:lpstr>Completing the questionnaire: from the Myplace staging site </vt:lpstr>
      <vt:lpstr>Example reports: Demo site</vt:lpstr>
      <vt:lpstr>FAQ: Completing the survey</vt:lpstr>
      <vt:lpstr>FAQ: Reports and closing the feedback loop</vt:lpstr>
      <vt:lpstr>Still got a Question?</vt:lpstr>
      <vt:lpstr>PowerPoint Presentation</vt:lpstr>
    </vt:vector>
  </TitlesOfParts>
  <Company>University of Strathclyde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Rawson</dc:creator>
  <cp:lastModifiedBy>Jacqueline Jahn</cp:lastModifiedBy>
  <cp:revision>125</cp:revision>
  <cp:lastPrinted>2019-10-30T13:16:31Z</cp:lastPrinted>
  <dcterms:created xsi:type="dcterms:W3CDTF">2015-04-17T15:28:28Z</dcterms:created>
  <dcterms:modified xsi:type="dcterms:W3CDTF">2019-11-13T13:33:01Z</dcterms:modified>
</cp:coreProperties>
</file>