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00" r:id="rId5"/>
  </p:sldMasterIdLst>
  <p:notesMasterIdLst>
    <p:notesMasterId r:id="rId10"/>
  </p:notesMasterIdLst>
  <p:sldIdLst>
    <p:sldId id="257" r:id="rId6"/>
    <p:sldId id="259" r:id="rId7"/>
    <p:sldId id="260"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634" userDrawn="1">
          <p15:clr>
            <a:srgbClr val="A4A3A4"/>
          </p15:clr>
        </p15:guide>
        <p15:guide id="8"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8"/>
    <a:srgbClr val="626262"/>
    <a:srgbClr val="1E5DF8"/>
    <a:srgbClr val="FFF5E7"/>
    <a:srgbClr val="F08900"/>
    <a:srgbClr val="FF6900"/>
    <a:srgbClr val="FFFFFF"/>
    <a:srgbClr val="00BED5"/>
    <a:srgbClr val="C13D33"/>
    <a:srgbClr val="E94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404"/>
  </p:normalViewPr>
  <p:slideViewPr>
    <p:cSldViewPr snapToGrid="0" snapToObjects="1">
      <p:cViewPr varScale="1">
        <p:scale>
          <a:sx n="118" d="100"/>
          <a:sy n="118" d="100"/>
        </p:scale>
        <p:origin x="1248" y="82"/>
      </p:cViewPr>
      <p:guideLst>
        <p:guide orient="horz" pos="323"/>
        <p:guide pos="325"/>
        <p:guide orient="horz" pos="3974"/>
        <p:guide pos="7355"/>
        <p:guide pos="3840"/>
        <p:guide orient="horz" pos="867"/>
        <p:guide orient="horz" pos="3634"/>
        <p:guide pos="8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3/31/2023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79267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a:p>
        </p:txBody>
      </p:sp>
    </p:spTree>
    <p:extLst>
      <p:ext uri="{BB962C8B-B14F-4D97-AF65-F5344CB8AC3E}">
        <p14:creationId xmlns:p14="http://schemas.microsoft.com/office/powerpoint/2010/main" val="72402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3/31/2023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9"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3/31/2023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www.ukri.org/about-us/stfc/how-we-are-governed/advisory-boards/call-for-application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ukri.org/about-us/stfc/how-we-are-governed/advisory-boards/call-for-application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81661"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383704" y="1985960"/>
            <a:ext cx="6316662" cy="1754326"/>
          </a:xfrm>
          <a:prstGeom prst="rect">
            <a:avLst/>
          </a:prstGeom>
          <a:noFill/>
        </p:spPr>
        <p:txBody>
          <a:bodyPr wrap="square" rtlCol="0" anchor="t">
            <a:spAutoFit/>
          </a:bodyPr>
          <a:lstStyle/>
          <a:p>
            <a:r>
              <a:rPr lang="en-GB" sz="3600" b="1" dirty="0"/>
              <a:t>Call for Applications to</a:t>
            </a:r>
            <a:br>
              <a:rPr lang="en-GB" sz="3600" b="1" dirty="0"/>
            </a:br>
            <a:r>
              <a:rPr lang="en-GB" sz="3600" b="1" dirty="0">
                <a:solidFill>
                  <a:srgbClr val="1E5DF8"/>
                </a:solidFill>
              </a:rPr>
              <a:t>STFC Advisory Bodies</a:t>
            </a:r>
            <a:br>
              <a:rPr lang="en-GB" sz="3600" b="1" dirty="0">
                <a:solidFill>
                  <a:srgbClr val="1E5DF8"/>
                </a:solidFill>
              </a:rPr>
            </a:br>
            <a:r>
              <a:rPr lang="en-GB" sz="3600" b="1" dirty="0">
                <a:solidFill>
                  <a:srgbClr val="1E5DF8"/>
                </a:solidFill>
              </a:rPr>
              <a:t>and Peer Review Panels</a:t>
            </a:r>
            <a:endParaRPr lang="en-US" sz="3600" b="1" spc="-150" dirty="0">
              <a:solidFill>
                <a:srgbClr val="1E5DF8"/>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BE450A57-4A8D-44BC-8CAE-A5D947260E0A}"/>
              </a:ext>
            </a:extLst>
          </p:cNvPr>
          <p:cNvSpPr txBox="1">
            <a:spLocks noChangeArrowheads="1"/>
          </p:cNvSpPr>
          <p:nvPr/>
        </p:nvSpPr>
        <p:spPr>
          <a:xfrm>
            <a:off x="312963" y="4118043"/>
            <a:ext cx="7425794" cy="2127114"/>
          </a:xfrm>
          <a:prstGeom prst="rect">
            <a:avLst/>
          </a:prstGeom>
          <a:noFill/>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a:solidFill>
                  <a:srgbClr val="003088"/>
                </a:solidFill>
              </a:rPr>
              <a:t>Apply for panel membership now at</a:t>
            </a:r>
          </a:p>
          <a:p>
            <a:pPr marL="0" indent="0">
              <a:lnSpc>
                <a:spcPct val="100000"/>
              </a:lnSpc>
              <a:buNone/>
            </a:pPr>
            <a:r>
              <a:rPr lang="en-GB" sz="2400" b="1" dirty="0">
                <a:solidFill>
                  <a:srgbClr val="003088"/>
                </a:solidFill>
                <a:hlinkClick r:id="rId5"/>
              </a:rPr>
              <a:t>https://www.ukri.org/about-us/stfc/how-we-are-governed/advisory-boards/call-for-applications/</a:t>
            </a:r>
            <a:r>
              <a:rPr lang="en-GB" sz="2400" b="1" dirty="0">
                <a:solidFill>
                  <a:srgbClr val="003088"/>
                </a:solidFill>
              </a:rPr>
              <a:t> </a:t>
            </a:r>
            <a:endParaRPr lang="en-GB" altLang="en-US" sz="2400" b="1" dirty="0">
              <a:solidFill>
                <a:schemeClr val="accent1"/>
              </a:solidFill>
            </a:endParaRPr>
          </a:p>
          <a:p>
            <a:pPr marL="0" indent="0">
              <a:lnSpc>
                <a:spcPct val="100000"/>
              </a:lnSpc>
              <a:buNone/>
            </a:pPr>
            <a:r>
              <a:rPr lang="en-GB" altLang="en-US" sz="2400" b="1" dirty="0">
                <a:solidFill>
                  <a:srgbClr val="003088"/>
                </a:solidFill>
              </a:rPr>
              <a:t>Deadline </a:t>
            </a:r>
            <a:r>
              <a:rPr lang="en-GB" sz="2400" b="1" dirty="0">
                <a:solidFill>
                  <a:srgbClr val="003088"/>
                </a:solidFill>
              </a:rPr>
              <a:t>14 May 2023 </a:t>
            </a:r>
            <a:endParaRPr lang="en-GB" altLang="en-US" sz="2400" b="1" dirty="0">
              <a:solidFill>
                <a:schemeClr val="accent1"/>
              </a:solidFill>
            </a:endParaRPr>
          </a:p>
        </p:txBody>
      </p:sp>
      <p:pic>
        <p:nvPicPr>
          <p:cNvPr id="6" name="Picture 5">
            <a:extLst>
              <a:ext uri="{FF2B5EF4-FFF2-40B4-BE49-F238E27FC236}">
                <a16:creationId xmlns:a16="http://schemas.microsoft.com/office/drawing/2014/main" id="{5D6408D0-856D-427B-9125-859E69D470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22438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FE9EF-99E9-E24C-9383-746DB8573280}"/>
              </a:ext>
            </a:extLst>
          </p:cNvPr>
          <p:cNvSpPr>
            <a:spLocks noGrp="1"/>
          </p:cNvSpPr>
          <p:nvPr>
            <p:ph idx="1"/>
          </p:nvPr>
        </p:nvSpPr>
        <p:spPr>
          <a:xfrm>
            <a:off x="420858" y="1638029"/>
            <a:ext cx="5675142" cy="4351338"/>
          </a:xfrm>
        </p:spPr>
        <p:txBody>
          <a:bodyPr>
            <a:normAutofit/>
          </a:bodyPr>
          <a:lstStyle/>
          <a:p>
            <a:pPr marL="0" indent="0">
              <a:buNone/>
            </a:pPr>
            <a:r>
              <a:rPr lang="en-GB" sz="1800" dirty="0">
                <a:solidFill>
                  <a:srgbClr val="003088"/>
                </a:solidFill>
              </a:rPr>
              <a:t>Some benefits:</a:t>
            </a:r>
          </a:p>
          <a:p>
            <a:r>
              <a:rPr lang="en-GB" sz="1800" dirty="0">
                <a:solidFill>
                  <a:srgbClr val="003088"/>
                </a:solidFill>
              </a:rPr>
              <a:t>Input into the development of our strategic priorities</a:t>
            </a:r>
          </a:p>
          <a:p>
            <a:r>
              <a:rPr lang="en-GB" sz="1800" dirty="0">
                <a:solidFill>
                  <a:srgbClr val="003088"/>
                </a:solidFill>
              </a:rPr>
              <a:t>Gaining an understanding of the peer review process</a:t>
            </a:r>
          </a:p>
          <a:p>
            <a:r>
              <a:rPr lang="en-GB" sz="1800" dirty="0">
                <a:solidFill>
                  <a:srgbClr val="003088"/>
                </a:solidFill>
              </a:rPr>
              <a:t>An opportunity to broaden professional networks and experience</a:t>
            </a:r>
          </a:p>
          <a:p>
            <a:r>
              <a:rPr lang="en-GB" sz="1800" dirty="0">
                <a:solidFill>
                  <a:srgbClr val="003088"/>
                </a:solidFill>
              </a:rPr>
              <a:t>A role in developing and delivering national and international science programmes</a:t>
            </a:r>
          </a:p>
          <a:p>
            <a:r>
              <a:rPr lang="en-GB" sz="1800" dirty="0">
                <a:solidFill>
                  <a:srgbClr val="003088"/>
                </a:solidFill>
              </a:rPr>
              <a:t>Influencing research culture in the UK and abroad</a:t>
            </a:r>
          </a:p>
        </p:txBody>
      </p:sp>
      <p:sp>
        <p:nvSpPr>
          <p:cNvPr id="6" name="Rectangle 5">
            <a:extLst>
              <a:ext uri="{FF2B5EF4-FFF2-40B4-BE49-F238E27FC236}">
                <a16:creationId xmlns:a16="http://schemas.microsoft.com/office/drawing/2014/main" id="{D6981F85-A75B-0F4C-825A-83F5A71D344F}"/>
              </a:ext>
            </a:extLst>
          </p:cNvPr>
          <p:cNvSpPr/>
          <p:nvPr/>
        </p:nvSpPr>
        <p:spPr bwMode="auto">
          <a:xfrm>
            <a:off x="7218947" y="0"/>
            <a:ext cx="5055326" cy="7098632"/>
          </a:xfrm>
          <a:prstGeom prst="rect">
            <a:avLst/>
          </a:prstGeom>
          <a:solidFill>
            <a:srgbClr val="1E5D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7" name="Title 1">
            <a:extLst>
              <a:ext uri="{FF2B5EF4-FFF2-40B4-BE49-F238E27FC236}">
                <a16:creationId xmlns:a16="http://schemas.microsoft.com/office/drawing/2014/main" id="{844B6D23-851A-7848-B61A-176558176F4C}"/>
              </a:ext>
            </a:extLst>
          </p:cNvPr>
          <p:cNvSpPr txBox="1">
            <a:spLocks/>
          </p:cNvSpPr>
          <p:nvPr/>
        </p:nvSpPr>
        <p:spPr>
          <a:xfrm>
            <a:off x="287170" y="312466"/>
            <a:ext cx="11664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4800"/>
              <a:t>STFC will be recruiting  </a:t>
            </a:r>
            <a:r>
              <a:rPr lang="en-US" sz="4800">
                <a:solidFill>
                  <a:schemeClr val="bg1"/>
                </a:solidFill>
              </a:rPr>
              <a:t>panel members </a:t>
            </a:r>
            <a:endParaRPr lang="en-US" sz="4800" dirty="0">
              <a:solidFill>
                <a:schemeClr val="bg1"/>
              </a:solidFill>
            </a:endParaRPr>
          </a:p>
        </p:txBody>
      </p:sp>
      <p:pic>
        <p:nvPicPr>
          <p:cNvPr id="9" name="Picture 6">
            <a:extLst>
              <a:ext uri="{FF2B5EF4-FFF2-40B4-BE49-F238E27FC236}">
                <a16:creationId xmlns:a16="http://schemas.microsoft.com/office/drawing/2014/main" id="{0F3B842D-CDCB-CC4D-9596-3D43F5BE284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18905" y="1674740"/>
            <a:ext cx="3968490" cy="4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5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4DDF57-0CCB-BA41-89B5-4FC5CB57ECF3}"/>
              </a:ext>
            </a:extLst>
          </p:cNvPr>
          <p:cNvSpPr/>
          <p:nvPr/>
        </p:nvSpPr>
        <p:spPr bwMode="auto">
          <a:xfrm>
            <a:off x="7170821" y="-96253"/>
            <a:ext cx="5133474" cy="7034463"/>
          </a:xfrm>
          <a:prstGeom prst="rect">
            <a:avLst/>
          </a:prstGeom>
          <a:solidFill>
            <a:srgbClr val="1E5D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2" name="Title 1">
            <a:extLst>
              <a:ext uri="{FF2B5EF4-FFF2-40B4-BE49-F238E27FC236}">
                <a16:creationId xmlns:a16="http://schemas.microsoft.com/office/drawing/2014/main" id="{51D3CA81-485E-F743-961A-3AB11C8AA6CB}"/>
              </a:ext>
            </a:extLst>
          </p:cNvPr>
          <p:cNvSpPr>
            <a:spLocks noGrp="1"/>
          </p:cNvSpPr>
          <p:nvPr>
            <p:ph type="title"/>
          </p:nvPr>
        </p:nvSpPr>
        <p:spPr>
          <a:xfrm>
            <a:off x="287170" y="312466"/>
            <a:ext cx="11664198" cy="1325563"/>
          </a:xfrm>
        </p:spPr>
        <p:txBody>
          <a:bodyPr>
            <a:normAutofit/>
          </a:bodyPr>
          <a:lstStyle/>
          <a:p>
            <a:r>
              <a:rPr lang="en-US" sz="4800" dirty="0"/>
              <a:t>STFC will be recruiting  </a:t>
            </a:r>
            <a:r>
              <a:rPr lang="en-US" sz="4800" dirty="0">
                <a:solidFill>
                  <a:schemeClr val="bg1"/>
                </a:solidFill>
              </a:rPr>
              <a:t>panel members </a:t>
            </a:r>
          </a:p>
        </p:txBody>
      </p:sp>
      <p:sp>
        <p:nvSpPr>
          <p:cNvPr id="3" name="Content Placeholder 2">
            <a:extLst>
              <a:ext uri="{FF2B5EF4-FFF2-40B4-BE49-F238E27FC236}">
                <a16:creationId xmlns:a16="http://schemas.microsoft.com/office/drawing/2014/main" id="{CCBFE9EF-99E9-E24C-9383-746DB8573280}"/>
              </a:ext>
            </a:extLst>
          </p:cNvPr>
          <p:cNvSpPr>
            <a:spLocks noGrp="1"/>
          </p:cNvSpPr>
          <p:nvPr>
            <p:ph idx="1"/>
          </p:nvPr>
        </p:nvSpPr>
        <p:spPr>
          <a:xfrm>
            <a:off x="287170" y="1559530"/>
            <a:ext cx="6442493" cy="4351338"/>
          </a:xfrm>
        </p:spPr>
        <p:txBody>
          <a:bodyPr>
            <a:normAutofit/>
          </a:bodyPr>
          <a:lstStyle/>
          <a:p>
            <a:r>
              <a:rPr lang="en-GB" sz="1800" dirty="0">
                <a:solidFill>
                  <a:srgbClr val="003088"/>
                </a:solidFill>
              </a:rPr>
              <a:t>STFC panels, committees and boards perform a vital function for STFC, providing advice and guidance that aids our strategic direction and supports our decision-making process</a:t>
            </a:r>
          </a:p>
          <a:p>
            <a:r>
              <a:rPr lang="en-GB" sz="1800" dirty="0">
                <a:solidFill>
                  <a:srgbClr val="003088"/>
                </a:solidFill>
              </a:rPr>
              <a:t>STFC works with our many partners to benefit everyone through knowledge, talent and ideas</a:t>
            </a:r>
          </a:p>
          <a:p>
            <a:r>
              <a:rPr lang="en-GB" sz="1800" dirty="0">
                <a:solidFill>
                  <a:srgbClr val="003088"/>
                </a:solidFill>
              </a:rPr>
              <a:t>STFC aims to deliver economic, societal, scientific and international benefits to the UK and its people – and more broadly to the world</a:t>
            </a:r>
          </a:p>
          <a:p>
            <a:r>
              <a:rPr lang="en-GB" sz="1800" dirty="0">
                <a:solidFill>
                  <a:srgbClr val="003088"/>
                </a:solidFill>
              </a:rPr>
              <a:t>STFC facilities provide a massive productivity boost for UK science, as well as unique capabilities for UK industry</a:t>
            </a:r>
          </a:p>
          <a:p>
            <a:r>
              <a:rPr lang="en-GB" sz="1800" dirty="0">
                <a:solidFill>
                  <a:srgbClr val="003088"/>
                </a:solidFill>
              </a:rPr>
              <a:t>STFC underpins the UK’s future competitiveness and supports the UK economy</a:t>
            </a:r>
            <a:endParaRPr lang="en-US" sz="1800" dirty="0">
              <a:solidFill>
                <a:srgbClr val="003088"/>
              </a:solidFill>
            </a:endParaRPr>
          </a:p>
        </p:txBody>
      </p:sp>
      <p:pic>
        <p:nvPicPr>
          <p:cNvPr id="4" name="Picture 3">
            <a:extLst>
              <a:ext uri="{FF2B5EF4-FFF2-40B4-BE49-F238E27FC236}">
                <a16:creationId xmlns:a16="http://schemas.microsoft.com/office/drawing/2014/main" id="{F22F25E1-78D5-A54F-BA30-3247D39478A4}"/>
              </a:ext>
            </a:extLst>
          </p:cNvPr>
          <p:cNvPicPr>
            <a:picLocks noChangeAspect="1"/>
          </p:cNvPicPr>
          <p:nvPr/>
        </p:nvPicPr>
        <p:blipFill rotWithShape="1">
          <a:blip r:embed="rId2"/>
          <a:srcRect l="17618" r="10419"/>
          <a:stretch/>
        </p:blipFill>
        <p:spPr>
          <a:xfrm>
            <a:off x="6912142" y="1858480"/>
            <a:ext cx="4501816" cy="3753439"/>
          </a:xfrm>
          <a:prstGeom prst="rect">
            <a:avLst/>
          </a:prstGeom>
        </p:spPr>
      </p:pic>
    </p:spTree>
    <p:extLst>
      <p:ext uri="{BB962C8B-B14F-4D97-AF65-F5344CB8AC3E}">
        <p14:creationId xmlns:p14="http://schemas.microsoft.com/office/powerpoint/2010/main" val="386607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6DE168-6938-B747-BEE8-8CC9B28012DE}"/>
              </a:ext>
            </a:extLst>
          </p:cNvPr>
          <p:cNvPicPr>
            <a:picLocks noChangeAspect="1"/>
          </p:cNvPicPr>
          <p:nvPr/>
        </p:nvPicPr>
        <p:blipFill>
          <a:blip r:embed="rId3"/>
          <a:srcRect/>
          <a:stretch/>
        </p:blipFill>
        <p:spPr>
          <a:xfrm>
            <a:off x="6529380" y="1418688"/>
            <a:ext cx="5334467" cy="3894160"/>
          </a:xfrm>
          <a:prstGeom prst="rect">
            <a:avLst/>
          </a:prstGeom>
          <a:ln w="28575">
            <a:noFill/>
          </a:ln>
        </p:spPr>
      </p:pic>
      <p:sp>
        <p:nvSpPr>
          <p:cNvPr id="11" name="TextBox 10">
            <a:extLst>
              <a:ext uri="{FF2B5EF4-FFF2-40B4-BE49-F238E27FC236}">
                <a16:creationId xmlns:a16="http://schemas.microsoft.com/office/drawing/2014/main" id="{C8338B96-DB54-A843-B2A0-83FB422A5475}"/>
              </a:ext>
            </a:extLst>
          </p:cNvPr>
          <p:cNvSpPr txBox="1"/>
          <p:nvPr/>
        </p:nvSpPr>
        <p:spPr>
          <a:xfrm rot="16200000">
            <a:off x="10705611" y="1892932"/>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sp>
        <p:nvSpPr>
          <p:cNvPr id="10" name="Rectangle 9">
            <a:extLst>
              <a:ext uri="{FF2B5EF4-FFF2-40B4-BE49-F238E27FC236}">
                <a16:creationId xmlns:a16="http://schemas.microsoft.com/office/drawing/2014/main" id="{32091636-74C6-4066-92CF-A1E0965FFC06}"/>
              </a:ext>
            </a:extLst>
          </p:cNvPr>
          <p:cNvSpPr/>
          <p:nvPr/>
        </p:nvSpPr>
        <p:spPr>
          <a:xfrm>
            <a:off x="449030" y="314189"/>
            <a:ext cx="6080350" cy="5509200"/>
          </a:xfrm>
          <a:prstGeom prst="rect">
            <a:avLst/>
          </a:prstGeom>
          <a:noFill/>
        </p:spPr>
        <p:txBody>
          <a:bodyPr wrap="square">
            <a:spAutoFit/>
          </a:bodyPr>
          <a:lstStyle/>
          <a:p>
            <a:pPr>
              <a:defRPr/>
            </a:pPr>
            <a:r>
              <a:rPr lang="en-GB" b="1" dirty="0">
                <a:solidFill>
                  <a:srgbClr val="003088"/>
                </a:solidFill>
                <a:latin typeface="Arial" panose="020B0604020202020204" pitchFamily="34" charset="0"/>
                <a:cs typeface="Arial" panose="020B0604020202020204" pitchFamily="34" charset="0"/>
              </a:rPr>
              <a:t>STFC needs you!</a:t>
            </a:r>
          </a:p>
          <a:p>
            <a:pPr>
              <a:defRPr/>
            </a:pPr>
            <a:endParaRPr lang="en-GB" sz="1400" dirty="0">
              <a:solidFill>
                <a:srgbClr val="003088"/>
              </a:solidFill>
              <a:latin typeface="Arial" panose="020B0604020202020204" pitchFamily="34" charset="0"/>
              <a:cs typeface="Arial" panose="020B0604020202020204" pitchFamily="34" charset="0"/>
            </a:endParaRPr>
          </a:p>
          <a:p>
            <a:pPr>
              <a:defRPr/>
            </a:pPr>
            <a:r>
              <a:rPr lang="en-GB" sz="1400" dirty="0">
                <a:solidFill>
                  <a:srgbClr val="003088"/>
                </a:solidFill>
                <a:latin typeface="Arial" panose="020B0604020202020204" pitchFamily="34" charset="0"/>
                <a:cs typeface="Arial" panose="020B0604020202020204" pitchFamily="34" charset="0"/>
              </a:rPr>
              <a:t>We are recruiting to our panels and committees!</a:t>
            </a:r>
          </a:p>
          <a:p>
            <a:pPr>
              <a:defRPr/>
            </a:pPr>
            <a:endParaRPr lang="en-GB" sz="1400" dirty="0">
              <a:solidFill>
                <a:srgbClr val="003088"/>
              </a:solidFill>
              <a:latin typeface="Arial" panose="020B0604020202020204" pitchFamily="34" charset="0"/>
              <a:cs typeface="Arial" panose="020B0604020202020204" pitchFamily="34" charset="0"/>
            </a:endParaRPr>
          </a:p>
          <a:p>
            <a:pPr>
              <a:defRPr/>
            </a:pPr>
            <a:r>
              <a:rPr lang="en-GB" sz="1400" dirty="0">
                <a:solidFill>
                  <a:srgbClr val="003088"/>
                </a:solidFill>
                <a:latin typeface="Arial" panose="020B0604020202020204" pitchFamily="34" charset="0"/>
                <a:cs typeface="Arial" panose="020B0604020202020204" pitchFamily="34" charset="0"/>
              </a:rPr>
              <a:t>We need to have a balance and diversity of knowledge, skills and experience to enable our panels to be effective. Bring your unique experiences, perspectives and insights in to decision-making in the interests of the science community.</a:t>
            </a:r>
          </a:p>
          <a:p>
            <a:pPr>
              <a:defRPr/>
            </a:pPr>
            <a:endParaRPr lang="en-GB" sz="1400" dirty="0">
              <a:solidFill>
                <a:srgbClr val="003088"/>
              </a:solidFill>
              <a:latin typeface="Arial" panose="020B0604020202020204" pitchFamily="34" charset="0"/>
              <a:cs typeface="Arial" panose="020B0604020202020204" pitchFamily="34" charset="0"/>
            </a:endParaRPr>
          </a:p>
          <a:p>
            <a:pPr>
              <a:defRPr/>
            </a:pPr>
            <a:r>
              <a:rPr lang="en-GB" sz="1400" dirty="0">
                <a:solidFill>
                  <a:srgbClr val="003088"/>
                </a:solidFill>
                <a:latin typeface="Arial" panose="020B0604020202020204" pitchFamily="34" charset="0"/>
                <a:cs typeface="Arial" panose="020B0604020202020204" pitchFamily="34" charset="0"/>
              </a:rPr>
              <a:t>A range of vacancies for early careers, industry, scientists, project managers or engineers, with national and international expertise, facility users, for those from various sectors of civil society, including charities, government, academia, research Institutes etc. (subject to selection criteria).</a:t>
            </a:r>
            <a:endParaRPr lang="en-GB" altLang="en-US" sz="1400" dirty="0">
              <a:solidFill>
                <a:srgbClr val="003088"/>
              </a:solidFill>
              <a:latin typeface="Arial" panose="020B0604020202020204" pitchFamily="34" charset="0"/>
              <a:cs typeface="Arial" panose="020B0604020202020204" pitchFamily="34" charset="0"/>
            </a:endParaRPr>
          </a:p>
          <a:p>
            <a:pPr>
              <a:defRPr/>
            </a:pPr>
            <a:endParaRPr lang="en-GB" sz="1400" dirty="0">
              <a:solidFill>
                <a:srgbClr val="003088"/>
              </a:solidFill>
              <a:latin typeface="Arial" panose="020B0604020202020204" pitchFamily="34" charset="0"/>
              <a:cs typeface="Arial" panose="020B0604020202020204" pitchFamily="34" charset="0"/>
            </a:endParaRPr>
          </a:p>
          <a:p>
            <a:pPr>
              <a:defRPr/>
            </a:pPr>
            <a:r>
              <a:rPr lang="en-GB" sz="1400" dirty="0">
                <a:solidFill>
                  <a:srgbClr val="003088"/>
                </a:solidFill>
                <a:latin typeface="Arial" panose="020B0604020202020204" pitchFamily="34" charset="0"/>
                <a:cs typeface="Arial" panose="020B0604020202020204" pitchFamily="34" charset="0"/>
              </a:rPr>
              <a:t>Our committees are collaborative, team-working advisory bodies and peer review panels that need a diversity of experience and perspective to be most effective.</a:t>
            </a:r>
          </a:p>
          <a:p>
            <a:pPr>
              <a:defRPr/>
            </a:pPr>
            <a:endParaRPr lang="en-GB" sz="1400" dirty="0">
              <a:solidFill>
                <a:srgbClr val="003088"/>
              </a:solidFill>
              <a:latin typeface="Arial" panose="020B0604020202020204" pitchFamily="34" charset="0"/>
              <a:cs typeface="Arial" panose="020B0604020202020204" pitchFamily="34" charset="0"/>
            </a:endParaRPr>
          </a:p>
          <a:p>
            <a:pPr>
              <a:defRPr/>
            </a:pPr>
            <a:r>
              <a:rPr lang="en-GB" sz="1400" dirty="0">
                <a:solidFill>
                  <a:srgbClr val="003088"/>
                </a:solidFill>
                <a:latin typeface="Arial" panose="020B0604020202020204" pitchFamily="34" charset="0"/>
                <a:cs typeface="Arial" panose="020B0604020202020204" pitchFamily="34" charset="0"/>
              </a:rPr>
              <a:t>We value the views and opinions of STFC’s community, and welcome diverse applicants.</a:t>
            </a:r>
          </a:p>
          <a:p>
            <a:pPr>
              <a:defRPr/>
            </a:pPr>
            <a:endParaRPr lang="en-GB" b="1" dirty="0">
              <a:solidFill>
                <a:schemeClr val="accent2">
                  <a:lumMod val="75000"/>
                </a:schemeClr>
              </a:solidFill>
              <a:latin typeface="Calibri" panose="020F0502020204030204" pitchFamily="34" charset="0"/>
              <a:cs typeface="Calibri" panose="020F0502020204030204" pitchFamily="34" charset="0"/>
            </a:endParaRPr>
          </a:p>
          <a:p>
            <a:pPr>
              <a:defRPr/>
            </a:pPr>
            <a:r>
              <a:rPr lang="en-GB" b="1" dirty="0">
                <a:solidFill>
                  <a:schemeClr val="accent2">
                    <a:lumMod val="75000"/>
                  </a:schemeClr>
                </a:solidFill>
                <a:latin typeface="Calibri" panose="020F0502020204030204" pitchFamily="34" charset="0"/>
                <a:cs typeface="Calibri" panose="020F0502020204030204" pitchFamily="34" charset="0"/>
                <a:hlinkClick r:id="rId4"/>
              </a:rPr>
              <a:t>https://www.ukri.org/about-us/stfc/how-we-are-governed/advisory-boards/call-for-applications/</a:t>
            </a:r>
            <a:r>
              <a:rPr lang="en-GB" b="1" dirty="0">
                <a:solidFill>
                  <a:schemeClr val="accent2">
                    <a:lumMod val="7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85692126"/>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31947B08D5984288BC8B16A979FF50" ma:contentTypeVersion="4" ma:contentTypeDescription="Create a new document." ma:contentTypeScope="" ma:versionID="d503cd8271a72c702ca1961133ba1754">
  <xsd:schema xmlns:xsd="http://www.w3.org/2001/XMLSchema" xmlns:xs="http://www.w3.org/2001/XMLSchema" xmlns:p="http://schemas.microsoft.com/office/2006/metadata/properties" xmlns:ns1="http://schemas.microsoft.com/sharepoint/v3" targetNamespace="http://schemas.microsoft.com/office/2006/metadata/properties" ma:root="true" ma:fieldsID="a4759411a1d50091fc5acb248322c8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CE5AA5E-D351-4BE0-99D5-D5BC6D00E92C}">
  <ds:schemaRefs>
    <ds:schemaRef ds:uri="http://schemas.microsoft.com/sharepoint/v3/contenttype/forms"/>
  </ds:schemaRefs>
</ds:datastoreItem>
</file>

<file path=customXml/itemProps2.xml><?xml version="1.0" encoding="utf-8"?>
<ds:datastoreItem xmlns:ds="http://schemas.openxmlformats.org/officeDocument/2006/customXml" ds:itemID="{F7D469DB-056B-4F91-8B3C-1199F36CC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6D3F8C-4209-47FF-A37A-E21247ADC2DB}">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4119</TotalTime>
  <Words>367</Words>
  <Application>Microsoft Office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Arial Regular</vt:lpstr>
      <vt:lpstr>Calibri</vt:lpstr>
      <vt:lpstr>Lucida Grande</vt:lpstr>
      <vt:lpstr>Wingdings</vt:lpstr>
      <vt:lpstr>Font and logo master</vt:lpstr>
      <vt:lpstr>Font WITHOUT logo master</vt:lpstr>
      <vt:lpstr>PowerPoint Presentation</vt:lpstr>
      <vt:lpstr>PowerPoint Presentation</vt:lpstr>
      <vt:lpstr>STFC will be recruiting  panel members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Sengkudduvan, Natalia (STFC,SO,PROG)</cp:lastModifiedBy>
  <cp:revision>218</cp:revision>
  <cp:lastPrinted>2019-10-02T08:27:37Z</cp:lastPrinted>
  <dcterms:created xsi:type="dcterms:W3CDTF">2019-09-17T08:04:08Z</dcterms:created>
  <dcterms:modified xsi:type="dcterms:W3CDTF">2023-03-31T10:35:18Z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0x010100F731947B08D5984288BC8B16A979FF50</vt:lpwstr>
  </property>
</Properties>
</file>