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93" r:id="rId3"/>
    <p:sldId id="292" r:id="rId4"/>
    <p:sldId id="277" r:id="rId5"/>
    <p:sldId id="294" r:id="rId6"/>
    <p:sldId id="268" r:id="rId7"/>
    <p:sldId id="279" r:id="rId8"/>
    <p:sldId id="261" r:id="rId9"/>
    <p:sldId id="297" r:id="rId10"/>
    <p:sldId id="299" r:id="rId11"/>
    <p:sldId id="300" r:id="rId12"/>
    <p:sldId id="301" r:id="rId13"/>
    <p:sldId id="302" r:id="rId14"/>
    <p:sldId id="303" r:id="rId15"/>
    <p:sldId id="307" r:id="rId16"/>
    <p:sldId id="304" r:id="rId17"/>
    <p:sldId id="306" r:id="rId18"/>
    <p:sldId id="309" r:id="rId19"/>
    <p:sldId id="305" r:id="rId20"/>
    <p:sldId id="310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964" autoAdjust="0"/>
    <p:restoredTop sz="94614" autoAdjust="0"/>
  </p:normalViewPr>
  <p:slideViewPr>
    <p:cSldViewPr>
      <p:cViewPr varScale="1">
        <p:scale>
          <a:sx n="102" d="100"/>
          <a:sy n="102" d="100"/>
        </p:scale>
        <p:origin x="-672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31C626-98A6-4093-BA63-E8BE45A25470}" type="datetimeFigureOut">
              <a:rPr lang="en-US" smtClean="0"/>
              <a:t>9/24/12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488D03-F22A-46A1-8395-1C8C34A0C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5657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ALMA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91F0BD-C645-8D4B-8609-B07B2C8E1CA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C7713E-FFE6-44B3-AB15-88037F99EB9B}" type="slidenum">
              <a:rPr lang="en-US"/>
              <a:pPr/>
              <a:t>7</a:t>
            </a:fld>
            <a:endParaRPr lang="en-US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Nick Abel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88D5BE-AA96-4C59-B043-502F49882310}" type="slidenum">
              <a:rPr lang="en-US"/>
              <a:pPr/>
              <a:t>9</a:t>
            </a:fld>
            <a:endParaRPr lang="en-U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7288" y="693738"/>
            <a:ext cx="4548187" cy="3413125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4295"/>
            <a:ext cx="5029200" cy="4113336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Schure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et al. (2009) cooling curve was produced using the SPEXs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488D03-F22A-46A1-8395-1C8C34A0C6C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210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Colgan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et al. (2008) used the Los Alamos plasma kinetics code ATOMIC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488D03-F22A-46A1-8395-1C8C34A0C6C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454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2F05F7-22C2-4D49-9421-EE3A334A19E5}" type="datetimeFigureOut">
              <a:rPr lang="en-US" smtClean="0"/>
              <a:t>9/24/12</a:t>
            </a:fld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D81526-73FE-44B3-A56D-A0EB3C0021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2F05F7-22C2-4D49-9421-EE3A334A19E5}" type="datetimeFigureOut">
              <a:rPr lang="en-US" smtClean="0"/>
              <a:t>9/24/12</a:t>
            </a:fld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D81526-73FE-44B3-A56D-A0EB3C0021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1238" y="114300"/>
            <a:ext cx="1966912" cy="5676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" y="114300"/>
            <a:ext cx="5748338" cy="5676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2F05F7-22C2-4D49-9421-EE3A334A19E5}" type="datetimeFigureOut">
              <a:rPr lang="en-US" smtClean="0"/>
              <a:t>9/24/12</a:t>
            </a:fld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D81526-73FE-44B3-A56D-A0EB3C0021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" y="114300"/>
            <a:ext cx="716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95350" y="1676400"/>
            <a:ext cx="35052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52950" y="1676400"/>
            <a:ext cx="35052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2F05F7-22C2-4D49-9421-EE3A334A19E5}" type="datetimeFigureOut">
              <a:rPr lang="en-US" smtClean="0"/>
              <a:t>9/24/12</a:t>
            </a:fld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D81526-73FE-44B3-A56D-A0EB3C0021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" y="114300"/>
            <a:ext cx="716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95350" y="1676400"/>
            <a:ext cx="35052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552950" y="1676400"/>
            <a:ext cx="3505200" cy="4114800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2F05F7-22C2-4D49-9421-EE3A334A19E5}" type="datetimeFigureOut">
              <a:rPr lang="en-US" smtClean="0"/>
              <a:t>9/24/12</a:t>
            </a:fld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D81526-73FE-44B3-A56D-A0EB3C0021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2F05F7-22C2-4D49-9421-EE3A334A19E5}" type="datetimeFigureOut">
              <a:rPr lang="en-US" smtClean="0"/>
              <a:t>9/24/12</a:t>
            </a:fld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D81526-73FE-44B3-A56D-A0EB3C0021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2F05F7-22C2-4D49-9421-EE3A334A19E5}" type="datetimeFigureOut">
              <a:rPr lang="en-US" smtClean="0"/>
              <a:t>9/24/12</a:t>
            </a:fld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D81526-73FE-44B3-A56D-A0EB3C0021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5350" y="1676400"/>
            <a:ext cx="35052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52950" y="1676400"/>
            <a:ext cx="35052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2F05F7-22C2-4D49-9421-EE3A334A19E5}" type="datetimeFigureOut">
              <a:rPr lang="en-US" smtClean="0"/>
              <a:t>9/24/12</a:t>
            </a:fld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D81526-73FE-44B3-A56D-A0EB3C0021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2F05F7-22C2-4D49-9421-EE3A334A19E5}" type="datetimeFigureOut">
              <a:rPr lang="en-US" smtClean="0"/>
              <a:t>9/24/12</a:t>
            </a:fld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D81526-73FE-44B3-A56D-A0EB3C0021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2F05F7-22C2-4D49-9421-EE3A334A19E5}" type="datetimeFigureOut">
              <a:rPr lang="en-US" smtClean="0"/>
              <a:t>9/24/12</a:t>
            </a:fld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D81526-73FE-44B3-A56D-A0EB3C0021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2F05F7-22C2-4D49-9421-EE3A334A19E5}" type="datetimeFigureOut">
              <a:rPr lang="en-US" smtClean="0"/>
              <a:t>9/24/12</a:t>
            </a:fld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D81526-73FE-44B3-A56D-A0EB3C0021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2F05F7-22C2-4D49-9421-EE3A334A19E5}" type="datetimeFigureOut">
              <a:rPr lang="en-US" smtClean="0"/>
              <a:t>9/24/12</a:t>
            </a:fld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D81526-73FE-44B3-A56D-A0EB3C0021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2F05F7-22C2-4D49-9421-EE3A334A19E5}" type="datetimeFigureOut">
              <a:rPr lang="en-US" smtClean="0"/>
              <a:t>9/24/12</a:t>
            </a:fld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D81526-73FE-44B3-A56D-A0EB3C0021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cs typeface="Arial" pitchFamily="34" charset="0"/>
              </a:defRPr>
            </a:lvl1pPr>
          </a:lstStyle>
          <a:p>
            <a:fld id="{A22F05F7-22C2-4D49-9421-EE3A334A19E5}" type="datetimeFigureOut">
              <a:rPr lang="en-US" smtClean="0"/>
              <a:t>9/24/12</a:t>
            </a:fld>
            <a:endParaRPr lang="en-US"/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117764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cs typeface="Arial" pitchFamily="34" charset="0"/>
              </a:defRPr>
            </a:lvl1pPr>
          </a:lstStyle>
          <a:p>
            <a:fld id="{ABD81526-73FE-44B3-A56D-A0EB3C0021A3}" type="slidenum">
              <a:rPr lang="en-US" smtClean="0"/>
              <a:t>‹#›</a:t>
            </a:fld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90500" y="114300"/>
            <a:ext cx="716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Slide Title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5350" y="1676400"/>
            <a:ext cx="7162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Body 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17767" name="Rectangle 7"/>
          <p:cNvSpPr>
            <a:spLocks noChangeArrowheads="1"/>
          </p:cNvSpPr>
          <p:nvPr/>
        </p:nvSpPr>
        <p:spPr bwMode="auto">
          <a:xfrm>
            <a:off x="0" y="1295400"/>
            <a:ext cx="8077200" cy="76200"/>
          </a:xfrm>
          <a:prstGeom prst="rect">
            <a:avLst/>
          </a:prstGeom>
          <a:gradFill rotWithShape="0">
            <a:gsLst>
              <a:gs pos="0">
                <a:srgbClr val="618FFD"/>
              </a:gs>
              <a:gs pos="100000">
                <a:srgbClr val="618FFD">
                  <a:gamma/>
                  <a:tint val="40000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9pPr>
    </p:titleStyle>
    <p:bodyStyle>
      <a:lvl1pPr marL="285750" indent="-2857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accent2"/>
        </a:buClr>
        <a:buSzPct val="75000"/>
        <a:buFont typeface="Monotype Sorts" pitchFamily="2" charset="2"/>
        <a:buChar char="u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400">
          <a:solidFill>
            <a:schemeClr val="tx1"/>
          </a:solidFill>
          <a:latin typeface="Arial" pitchFamily="34" charset="0"/>
        </a:defRPr>
      </a:lvl2pPr>
      <a:lvl3pPr marL="1143000" indent="-22860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nublado.org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Astronomy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Observational, not experimental</a:t>
            </a:r>
          </a:p>
          <a:p>
            <a:r>
              <a:rPr lang="en-US" dirty="0" smtClean="0"/>
              <a:t>Photos of objects</a:t>
            </a:r>
          </a:p>
          <a:p>
            <a:r>
              <a:rPr lang="en-US" dirty="0" smtClean="0"/>
              <a:t>Spectrum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76400"/>
            <a:ext cx="7696200" cy="4495800"/>
          </a:xfrm>
        </p:spPr>
        <p:txBody>
          <a:bodyPr/>
          <a:lstStyle/>
          <a:p>
            <a:r>
              <a:rPr lang="en-US" dirty="0" smtClean="0"/>
              <a:t>Follows the detailed microphysics, with </a:t>
            </a:r>
            <a:r>
              <a:rPr lang="en-US" dirty="0" smtClean="0"/>
              <a:t>most processes treated at elementary level</a:t>
            </a:r>
          </a:p>
          <a:p>
            <a:r>
              <a:rPr lang="en-US" dirty="0" smtClean="0"/>
              <a:t>All </a:t>
            </a:r>
            <a:r>
              <a:rPr lang="en-US" dirty="0" smtClean="0"/>
              <a:t>stages of ionization of the lightest 30 elements, 100+ molecules</a:t>
            </a:r>
          </a:p>
          <a:p>
            <a:r>
              <a:rPr lang="en-US" dirty="0" smtClean="0"/>
              <a:t>2.7 K ≤ </a:t>
            </a:r>
            <a:r>
              <a:rPr lang="en-US" i="1" dirty="0" smtClean="0"/>
              <a:t>T</a:t>
            </a:r>
            <a:r>
              <a:rPr lang="en-US" dirty="0" smtClean="0"/>
              <a:t> ≤ 10</a:t>
            </a:r>
            <a:r>
              <a:rPr lang="en-US" baseline="30000" dirty="0" smtClean="0"/>
              <a:t>10</a:t>
            </a:r>
            <a:r>
              <a:rPr lang="en-US" dirty="0" smtClean="0"/>
              <a:t> K</a:t>
            </a:r>
          </a:p>
          <a:p>
            <a:r>
              <a:rPr lang="en-US" dirty="0" smtClean="0"/>
              <a:t>10</a:t>
            </a:r>
            <a:r>
              <a:rPr lang="en-US" baseline="30000" dirty="0" smtClean="0"/>
              <a:t>-10</a:t>
            </a:r>
            <a:r>
              <a:rPr lang="en-US" dirty="0"/>
              <a:t> ≤ </a:t>
            </a:r>
            <a:r>
              <a:rPr lang="en-US" i="1" dirty="0" smtClean="0"/>
              <a:t>n</a:t>
            </a:r>
            <a:r>
              <a:rPr lang="en-US" dirty="0"/>
              <a:t> ≤ </a:t>
            </a:r>
            <a:r>
              <a:rPr lang="en-US" dirty="0" smtClean="0"/>
              <a:t>10</a:t>
            </a:r>
            <a:r>
              <a:rPr lang="en-US" baseline="30000" dirty="0" smtClean="0"/>
              <a:t>15</a:t>
            </a:r>
            <a:r>
              <a:rPr lang="en-US" dirty="0" smtClean="0"/>
              <a:t> </a:t>
            </a:r>
            <a:r>
              <a:rPr lang="en-US" dirty="0" smtClean="0"/>
              <a:t>cm</a:t>
            </a:r>
            <a:r>
              <a:rPr lang="en-US" baseline="30000" dirty="0" smtClean="0"/>
              <a:t>-3</a:t>
            </a:r>
          </a:p>
          <a:p>
            <a:r>
              <a:rPr lang="en-US" dirty="0" smtClean="0"/>
              <a:t>Continuously maintained</a:t>
            </a:r>
          </a:p>
          <a:p>
            <a:r>
              <a:rPr lang="en-US" dirty="0" smtClean="0"/>
              <a:t>Fully open source, at </a:t>
            </a:r>
            <a:r>
              <a:rPr lang="en-US" dirty="0" smtClean="0">
                <a:hlinkClick r:id="rId2"/>
              </a:rPr>
              <a:t>www.nublado.org</a:t>
            </a:r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223604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04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2" name="Text Box 4"/>
          <p:cNvSpPr txBox="1">
            <a:spLocks noChangeArrowheads="1"/>
          </p:cNvSpPr>
          <p:nvPr/>
        </p:nvSpPr>
        <p:spPr bwMode="auto">
          <a:xfrm>
            <a:off x="2286000" y="6248400"/>
            <a:ext cx="3363913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1600"/>
              <a:t>Ferland, G.J., 2003, ARA&amp;A, 41, 517</a:t>
            </a: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897060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0356" name="Picture 4"/>
          <p:cNvPicPr>
            <a:picLocks noChangeAspect="1" noChangeArrowheads="1"/>
          </p:cNvPicPr>
          <p:nvPr/>
        </p:nvPicPr>
        <p:blipFill>
          <a:blip r:embed="rId2" cstate="print"/>
          <a:srcRect t="7408"/>
          <a:stretch>
            <a:fillRect/>
          </a:stretch>
        </p:blipFill>
        <p:spPr bwMode="auto">
          <a:xfrm>
            <a:off x="0" y="0"/>
            <a:ext cx="9144000" cy="658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626497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" y="114300"/>
            <a:ext cx="8724900" cy="1143000"/>
          </a:xfrm>
        </p:spPr>
        <p:txBody>
          <a:bodyPr/>
          <a:lstStyle/>
          <a:p>
            <a:r>
              <a:rPr lang="en-US" dirty="0" smtClean="0"/>
              <a:t>Cloudy on the web www.nublado.org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t="15067"/>
          <a:stretch/>
        </p:blipFill>
        <p:spPr bwMode="auto">
          <a:xfrm>
            <a:off x="609600" y="1355770"/>
            <a:ext cx="8001000" cy="550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999668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databases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7924800" cy="5029200"/>
          </a:xfrm>
        </p:spPr>
        <p:txBody>
          <a:bodyPr/>
          <a:lstStyle/>
          <a:p>
            <a:r>
              <a:rPr lang="en-US" dirty="0" smtClean="0"/>
              <a:t>Originally home-grown internal database, hardwired into code</a:t>
            </a:r>
          </a:p>
          <a:p>
            <a:pPr lvl="1"/>
            <a:r>
              <a:rPr lang="en-US" dirty="0" smtClean="0"/>
              <a:t>Moving to all data external to code</a:t>
            </a:r>
          </a:p>
          <a:p>
            <a:r>
              <a:rPr lang="en-US" dirty="0" smtClean="0"/>
              <a:t>Collisional ionization, </a:t>
            </a:r>
            <a:r>
              <a:rPr lang="sk-SK" dirty="0" smtClean="0"/>
              <a:t>Voronov 97, Dere 09</a:t>
            </a:r>
          </a:p>
          <a:p>
            <a:r>
              <a:rPr lang="sk-SK" dirty="0" smtClean="0"/>
              <a:t>RR &amp; DR, Badnell web site, our data</a:t>
            </a:r>
          </a:p>
          <a:p>
            <a:r>
              <a:rPr lang="sk-SK" dirty="0" smtClean="0"/>
              <a:t>Chemistry largely based on UMIST</a:t>
            </a:r>
          </a:p>
          <a:p>
            <a:r>
              <a:rPr lang="sk-SK" dirty="0" smtClean="0"/>
              <a:t>H</a:t>
            </a:r>
            <a:r>
              <a:rPr lang="sk-SK" baseline="-25000" dirty="0" smtClean="0"/>
              <a:t>2</a:t>
            </a:r>
            <a:r>
              <a:rPr lang="sk-SK" dirty="0" smtClean="0"/>
              <a:t> internal structure, lines, Meudon databases</a:t>
            </a:r>
          </a:p>
          <a:p>
            <a:r>
              <a:rPr lang="sk-SK" dirty="0" smtClean="0"/>
              <a:t>Heavy molecules, internal structure, lines, Leiden LAMDA database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446884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" y="114300"/>
            <a:ext cx="8343900" cy="1143000"/>
          </a:xfrm>
        </p:spPr>
        <p:txBody>
          <a:bodyPr/>
          <a:lstStyle/>
          <a:p>
            <a:r>
              <a:rPr lang="en-US" dirty="0" smtClean="0"/>
              <a:t>Collisional radiative cooling – Fe VII</a:t>
            </a:r>
            <a:endParaRPr lang="en-US" dirty="0"/>
          </a:p>
        </p:txBody>
      </p:sp>
      <p:pic>
        <p:nvPicPr>
          <p:cNvPr id="4" name="Picture 3" descr="Snapshot 9:24:12 3:1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5201"/>
            <a:ext cx="9144000" cy="5562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7567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napshot 9:24:12 2:5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331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4345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napshot 9:24:12 3:01 PM-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5162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1093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napshot 9:24:12 3:2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745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1665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napshot 9:24:12 2:5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9966"/>
            <a:ext cx="9144000" cy="6548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9620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6957" y="388937"/>
            <a:ext cx="9170957" cy="6098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1964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Astronomy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Observational, not experimental</a:t>
            </a:r>
          </a:p>
          <a:p>
            <a:r>
              <a:rPr lang="en-US" dirty="0" smtClean="0"/>
              <a:t>Photos of objects</a:t>
            </a:r>
          </a:p>
          <a:p>
            <a:r>
              <a:rPr lang="en-US" dirty="0" smtClean="0"/>
              <a:t>Spectrum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8017645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60" name="Picture 4" descr="OWLC"/>
          <p:cNvPicPr>
            <a:picLocks noChangeAspect="1" noChangeArrowheads="1"/>
          </p:cNvPicPr>
          <p:nvPr/>
        </p:nvPicPr>
        <p:blipFill>
          <a:blip r:embed="rId2" cstate="print"/>
          <a:srcRect l="11061" r="5330"/>
          <a:stretch>
            <a:fillRect/>
          </a:stretch>
        </p:blipFill>
        <p:spPr bwMode="auto">
          <a:xfrm>
            <a:off x="0" y="0"/>
            <a:ext cx="9144000" cy="69326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59567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 non-equilibrium gas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77950"/>
            <a:ext cx="8562975" cy="5092700"/>
          </a:xfrm>
        </p:spPr>
        <p:txBody>
          <a:bodyPr/>
          <a:lstStyle/>
          <a:p>
            <a:r>
              <a:rPr lang="en-US" smtClean="0"/>
              <a:t>Gas emitting spectrum has a </a:t>
            </a:r>
            <a:r>
              <a:rPr lang="en-US" i="1" smtClean="0"/>
              <a:t>very</a:t>
            </a:r>
            <a:r>
              <a:rPr lang="en-US" smtClean="0"/>
              <a:t> low density, exposed to a range of radiation fields and particles</a:t>
            </a:r>
          </a:p>
          <a:p>
            <a:r>
              <a:rPr lang="en-US" smtClean="0"/>
              <a:t>Populations of levels, ionization, spectrum, determined by many micro-physical processes</a:t>
            </a:r>
          </a:p>
          <a:p>
            <a:r>
              <a:rPr lang="en-US" smtClean="0"/>
              <a:t>Not characterized by a single temperature</a:t>
            </a:r>
          </a:p>
          <a:p>
            <a:endParaRPr lang="en-US" smtClean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657600"/>
            <a:ext cx="9144000" cy="32004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" y="114300"/>
            <a:ext cx="8343900" cy="1143000"/>
          </a:xfrm>
        </p:spPr>
        <p:txBody>
          <a:bodyPr/>
          <a:lstStyle/>
          <a:p>
            <a:r>
              <a:rPr lang="en-US" dirty="0" smtClean="0"/>
              <a:t>H, He rich, some O, C, N, Fe etc </a:t>
            </a:r>
            <a:endParaRPr lang="en-US" dirty="0"/>
          </a:p>
        </p:txBody>
      </p:sp>
      <p:pic>
        <p:nvPicPr>
          <p:cNvPr id="4" name="Picture 3" descr="SolarSystemAbundance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371600"/>
            <a:ext cx="5384800" cy="539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6619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Solar corona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Collisional</a:t>
            </a:r>
            <a:r>
              <a:rPr lang="en-US" dirty="0" smtClean="0"/>
              <a:t> equilibrium</a:t>
            </a:r>
          </a:p>
          <a:p>
            <a:r>
              <a:rPr lang="en-US" dirty="0" err="1" smtClean="0"/>
              <a:t>kT</a:t>
            </a:r>
            <a:r>
              <a:rPr lang="en-US" dirty="0" smtClean="0"/>
              <a:t> ~ </a:t>
            </a:r>
            <a:r>
              <a:rPr lang="en-US" dirty="0" err="1" smtClean="0"/>
              <a:t>iP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-12585"/>
            <a:ext cx="7924800" cy="6883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7620000" y="6324600"/>
            <a:ext cx="793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Fe XII</a:t>
            </a:r>
            <a:endParaRPr lang="en-US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OrionMos"/>
          <p:cNvPicPr>
            <a:picLocks noChangeAspect="1" noChangeArrowheads="1"/>
          </p:cNvPicPr>
          <p:nvPr/>
        </p:nvPicPr>
        <p:blipFill>
          <a:blip r:embed="rId3"/>
          <a:srcRect l="1204" t="996" r="1305" b="12338"/>
          <a:stretch>
            <a:fillRect/>
          </a:stretch>
        </p:blipFill>
        <p:spPr bwMode="auto">
          <a:xfrm>
            <a:off x="1524000" y="0"/>
            <a:ext cx="638492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Stellar SED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l="10435" t="30646" r="18599" b="30644"/>
          <a:stretch>
            <a:fillRect/>
          </a:stretch>
        </p:blipFill>
        <p:spPr bwMode="auto">
          <a:xfrm>
            <a:off x="0" y="0"/>
            <a:ext cx="9144000" cy="6453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/>
          <a:lstStyle/>
          <a:p>
            <a:r>
              <a:rPr lang="en-US" smtClean="0"/>
              <a:t>Photoionization Equilibrium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76400"/>
            <a:ext cx="5486400" cy="4876800"/>
          </a:xfrm>
          <a:noFill/>
        </p:spPr>
        <p:txBody>
          <a:bodyPr lIns="90488" tIns="44450" rIns="90488" bIns="44450"/>
          <a:lstStyle/>
          <a:p>
            <a:r>
              <a:rPr lang="en-US" dirty="0" smtClean="0"/>
              <a:t>energetic radiation interacts with surrounding gas</a:t>
            </a:r>
          </a:p>
          <a:p>
            <a:pPr lvl="1"/>
            <a:r>
              <a:rPr lang="en-US" dirty="0" smtClean="0"/>
              <a:t>photoionization</a:t>
            </a:r>
          </a:p>
          <a:p>
            <a:r>
              <a:rPr lang="en-US" dirty="0" smtClean="0"/>
              <a:t>photoelectrons heat free electrons</a:t>
            </a:r>
          </a:p>
          <a:p>
            <a:r>
              <a:rPr lang="en-US" dirty="0" smtClean="0"/>
              <a:t>electrons excite heavy</a:t>
            </a:r>
            <a:br>
              <a:rPr lang="en-US" dirty="0" smtClean="0"/>
            </a:br>
            <a:r>
              <a:rPr lang="en-US" dirty="0" smtClean="0"/>
              <a:t>elements</a:t>
            </a:r>
          </a:p>
          <a:p>
            <a:pPr lvl="1"/>
            <a:r>
              <a:rPr lang="en-US" dirty="0" smtClean="0"/>
              <a:t>collisionally excited line</a:t>
            </a:r>
            <a:br>
              <a:rPr lang="en-US" dirty="0" smtClean="0"/>
            </a:br>
            <a:r>
              <a:rPr lang="en-US" dirty="0" smtClean="0"/>
              <a:t>cooling</a:t>
            </a:r>
          </a:p>
          <a:p>
            <a:r>
              <a:rPr lang="en-US" dirty="0" smtClean="0"/>
              <a:t>free electrons recombine </a:t>
            </a:r>
          </a:p>
          <a:p>
            <a:pPr lvl="1"/>
            <a:r>
              <a:rPr lang="en-US" dirty="0" smtClean="0"/>
              <a:t>recombination lines</a:t>
            </a: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78404" y="1371600"/>
            <a:ext cx="4365596" cy="551497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val="24490421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1_gary">
  <a:themeElements>
    <a:clrScheme name="">
      <a:dk1>
        <a:srgbClr val="000000"/>
      </a:dk1>
      <a:lt1>
        <a:srgbClr val="FFFFFF"/>
      </a:lt1>
      <a:dk2>
        <a:srgbClr val="114FFB"/>
      </a:dk2>
      <a:lt2>
        <a:srgbClr val="CECECE"/>
      </a:lt2>
      <a:accent1>
        <a:srgbClr val="DC0081"/>
      </a:accent1>
      <a:accent2>
        <a:srgbClr val="618FFD"/>
      </a:accent2>
      <a:accent3>
        <a:srgbClr val="FFFFFF"/>
      </a:accent3>
      <a:accent4>
        <a:srgbClr val="000000"/>
      </a:accent4>
      <a:accent5>
        <a:srgbClr val="EBAAC1"/>
      </a:accent5>
      <a:accent6>
        <a:srgbClr val="5781E5"/>
      </a:accent6>
      <a:hlink>
        <a:srgbClr val="FE9B03"/>
      </a:hlink>
      <a:folHlink>
        <a:srgbClr val="DADADA"/>
      </a:folHlink>
    </a:clrScheme>
    <a:fontScheme name="1_gary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pitchFamily="34" charset="0"/>
          </a:defRPr>
        </a:defPPr>
      </a:lstStyle>
    </a:lnDef>
  </a:objectDefaults>
  <a:extraClrSchemeLst>
    <a:extraClrScheme>
      <a:clrScheme name="1_gary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gary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gary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gary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gary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gary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gary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orion_berkeley_final_b</Template>
  <TotalTime>1279</TotalTime>
  <Words>277</Words>
  <Application>Microsoft Macintosh PowerPoint</Application>
  <PresentationFormat>On-screen Show (4:3)</PresentationFormat>
  <Paragraphs>53</Paragraphs>
  <Slides>20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1_gary</vt:lpstr>
      <vt:lpstr>Astronomy</vt:lpstr>
      <vt:lpstr>PowerPoint Presentation</vt:lpstr>
      <vt:lpstr>PowerPoint Presentation</vt:lpstr>
      <vt:lpstr>A non-equilibrium gas</vt:lpstr>
      <vt:lpstr>H, He rich, some O, C, N, Fe etc </vt:lpstr>
      <vt:lpstr>Solar corona</vt:lpstr>
      <vt:lpstr>PowerPoint Presentation</vt:lpstr>
      <vt:lpstr>Stellar SED</vt:lpstr>
      <vt:lpstr>Photoionization Equilibrium</vt:lpstr>
      <vt:lpstr>Cloudy</vt:lpstr>
      <vt:lpstr>PowerPoint Presentation</vt:lpstr>
      <vt:lpstr>PowerPoint Presentation</vt:lpstr>
      <vt:lpstr>Cloudy on the web www.nublado.org</vt:lpstr>
      <vt:lpstr>Some databases</vt:lpstr>
      <vt:lpstr>Collisional radiative cooling – Fe VII</vt:lpstr>
      <vt:lpstr>PowerPoint Presentation</vt:lpstr>
      <vt:lpstr>PowerPoint Presentation</vt:lpstr>
      <vt:lpstr>PowerPoint Presentation</vt:lpstr>
      <vt:lpstr>PowerPoint Presentation</vt:lpstr>
      <vt:lpstr>Astronomy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Astronomy</dc:title>
  <dc:creator>Gary J. Ferland</dc:creator>
  <cp:lastModifiedBy>Gary Ferland</cp:lastModifiedBy>
  <cp:revision>35</cp:revision>
  <dcterms:created xsi:type="dcterms:W3CDTF">2008-10-14T20:38:03Z</dcterms:created>
  <dcterms:modified xsi:type="dcterms:W3CDTF">2012-09-24T13:39:38Z</dcterms:modified>
</cp:coreProperties>
</file>