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0"/>
  </p:notesMasterIdLst>
  <p:handoutMasterIdLst>
    <p:handoutMasterId r:id="rId31"/>
  </p:handoutMasterIdLst>
  <p:sldIdLst>
    <p:sldId id="261" r:id="rId2"/>
    <p:sldId id="417" r:id="rId3"/>
    <p:sldId id="377" r:id="rId4"/>
    <p:sldId id="278" r:id="rId5"/>
    <p:sldId id="378" r:id="rId6"/>
    <p:sldId id="329" r:id="rId7"/>
    <p:sldId id="376" r:id="rId8"/>
    <p:sldId id="375" r:id="rId9"/>
    <p:sldId id="381" r:id="rId10"/>
    <p:sldId id="382" r:id="rId11"/>
    <p:sldId id="388" r:id="rId12"/>
    <p:sldId id="389" r:id="rId13"/>
    <p:sldId id="385" r:id="rId14"/>
    <p:sldId id="390" r:id="rId15"/>
    <p:sldId id="391" r:id="rId16"/>
    <p:sldId id="396" r:id="rId17"/>
    <p:sldId id="397" r:id="rId18"/>
    <p:sldId id="398" r:id="rId19"/>
    <p:sldId id="426" r:id="rId20"/>
    <p:sldId id="427" r:id="rId21"/>
    <p:sldId id="428" r:id="rId22"/>
    <p:sldId id="429" r:id="rId23"/>
    <p:sldId id="432" r:id="rId24"/>
    <p:sldId id="433" r:id="rId25"/>
    <p:sldId id="434" r:id="rId26"/>
    <p:sldId id="420" r:id="rId27"/>
    <p:sldId id="419" r:id="rId28"/>
    <p:sldId id="411" r:id="rId29"/>
  </p:sldIdLst>
  <p:sldSz cx="9144000" cy="6858000" type="screen4x3"/>
  <p:notesSz cx="6591300" cy="9728200"/>
  <p:defaultTextStyle>
    <a:defPPr>
      <a:defRPr lang="en-US"/>
    </a:defPPr>
    <a:lvl1pPr algn="l" rtl="0" fontAlgn="base" latinLnBrk="1">
      <a:spcBef>
        <a:spcPct val="0"/>
      </a:spcBef>
      <a:spcAft>
        <a:spcPct val="0"/>
      </a:spcAft>
      <a:defRPr kumimoji="1" sz="2000" kern="1200">
        <a:solidFill>
          <a:schemeClr val="tx1"/>
        </a:solidFill>
        <a:latin typeface="Arial" charset="0"/>
        <a:ea typeface="굴림" pitchFamily="50" charset="-127"/>
        <a:cs typeface="+mn-cs"/>
      </a:defRPr>
    </a:lvl1pPr>
    <a:lvl2pPr marL="457200" algn="l" rtl="0" fontAlgn="base" latinLnBrk="1">
      <a:spcBef>
        <a:spcPct val="0"/>
      </a:spcBef>
      <a:spcAft>
        <a:spcPct val="0"/>
      </a:spcAft>
      <a:defRPr kumimoji="1" sz="2000" kern="1200">
        <a:solidFill>
          <a:schemeClr val="tx1"/>
        </a:solidFill>
        <a:latin typeface="Arial" charset="0"/>
        <a:ea typeface="굴림" pitchFamily="50" charset="-127"/>
        <a:cs typeface="+mn-cs"/>
      </a:defRPr>
    </a:lvl2pPr>
    <a:lvl3pPr marL="914400" algn="l" rtl="0" fontAlgn="base" latinLnBrk="1">
      <a:spcBef>
        <a:spcPct val="0"/>
      </a:spcBef>
      <a:spcAft>
        <a:spcPct val="0"/>
      </a:spcAft>
      <a:defRPr kumimoji="1" sz="2000" kern="1200">
        <a:solidFill>
          <a:schemeClr val="tx1"/>
        </a:solidFill>
        <a:latin typeface="Arial" charset="0"/>
        <a:ea typeface="굴림" pitchFamily="50" charset="-127"/>
        <a:cs typeface="+mn-cs"/>
      </a:defRPr>
    </a:lvl3pPr>
    <a:lvl4pPr marL="1371600" algn="l" rtl="0" fontAlgn="base" latinLnBrk="1">
      <a:spcBef>
        <a:spcPct val="0"/>
      </a:spcBef>
      <a:spcAft>
        <a:spcPct val="0"/>
      </a:spcAft>
      <a:defRPr kumimoji="1" sz="2000" kern="1200">
        <a:solidFill>
          <a:schemeClr val="tx1"/>
        </a:solidFill>
        <a:latin typeface="Arial" charset="0"/>
        <a:ea typeface="굴림" pitchFamily="50" charset="-127"/>
        <a:cs typeface="+mn-cs"/>
      </a:defRPr>
    </a:lvl4pPr>
    <a:lvl5pPr marL="1828800" algn="l" rtl="0" fontAlgn="base" latinLnBrk="1">
      <a:spcBef>
        <a:spcPct val="0"/>
      </a:spcBef>
      <a:spcAft>
        <a:spcPct val="0"/>
      </a:spcAft>
      <a:defRPr kumimoji="1" sz="2000" kern="1200">
        <a:solidFill>
          <a:schemeClr val="tx1"/>
        </a:solidFill>
        <a:latin typeface="Arial" charset="0"/>
        <a:ea typeface="굴림" pitchFamily="50" charset="-127"/>
        <a:cs typeface="+mn-cs"/>
      </a:defRPr>
    </a:lvl5pPr>
    <a:lvl6pPr marL="2286000" algn="l" defTabSz="914400" rtl="0" eaLnBrk="1" latinLnBrk="1" hangingPunct="1">
      <a:defRPr kumimoji="1" sz="2000" kern="1200">
        <a:solidFill>
          <a:schemeClr val="tx1"/>
        </a:solidFill>
        <a:latin typeface="Arial" charset="0"/>
        <a:ea typeface="굴림" pitchFamily="50" charset="-127"/>
        <a:cs typeface="+mn-cs"/>
      </a:defRPr>
    </a:lvl6pPr>
    <a:lvl7pPr marL="2743200" algn="l" defTabSz="914400" rtl="0" eaLnBrk="1" latinLnBrk="1" hangingPunct="1">
      <a:defRPr kumimoji="1" sz="2000" kern="1200">
        <a:solidFill>
          <a:schemeClr val="tx1"/>
        </a:solidFill>
        <a:latin typeface="Arial" charset="0"/>
        <a:ea typeface="굴림" pitchFamily="50" charset="-127"/>
        <a:cs typeface="+mn-cs"/>
      </a:defRPr>
    </a:lvl7pPr>
    <a:lvl8pPr marL="3200400" algn="l" defTabSz="914400" rtl="0" eaLnBrk="1" latinLnBrk="1" hangingPunct="1">
      <a:defRPr kumimoji="1" sz="2000" kern="1200">
        <a:solidFill>
          <a:schemeClr val="tx1"/>
        </a:solidFill>
        <a:latin typeface="Arial" charset="0"/>
        <a:ea typeface="굴림" pitchFamily="50" charset="-127"/>
        <a:cs typeface="+mn-cs"/>
      </a:defRPr>
    </a:lvl8pPr>
    <a:lvl9pPr marL="3657600" algn="l" defTabSz="914400" rtl="0" eaLnBrk="1" latinLnBrk="1" hangingPunct="1">
      <a:defRPr kumimoji="1" sz="2000" kern="1200">
        <a:solidFill>
          <a:schemeClr val="tx1"/>
        </a:solidFill>
        <a:latin typeface="Arial"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CC3300"/>
    <a:srgbClr val="FF9900"/>
    <a:srgbClr val="F29000"/>
    <a:srgbClr val="FF3300"/>
    <a:srgbClr val="F69200"/>
    <a:srgbClr val="996600"/>
    <a:srgbClr val="996633"/>
    <a:srgbClr val="CC9900"/>
    <a:srgbClr val="E6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27" autoAdjust="0"/>
    <p:restoredTop sz="99273" autoAdjust="0"/>
  </p:normalViewPr>
  <p:slideViewPr>
    <p:cSldViewPr snapToGrid="0" snapToObjects="1">
      <p:cViewPr>
        <p:scale>
          <a:sx n="90" d="100"/>
          <a:sy n="90" d="100"/>
        </p:scale>
        <p:origin x="-1188" y="6"/>
      </p:cViewPr>
      <p:guideLst>
        <p:guide orient="horz" pos="2160"/>
        <p:guide pos="29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62" y="-114"/>
      </p:cViewPr>
      <p:guideLst>
        <p:guide orient="horz" pos="3064"/>
        <p:guide pos="2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856948" cy="486955"/>
          </a:xfrm>
          <a:prstGeom prst="rect">
            <a:avLst/>
          </a:prstGeom>
          <a:noFill/>
          <a:ln w="9525">
            <a:noFill/>
            <a:miter lim="800000"/>
            <a:headEnd/>
            <a:tailEnd/>
          </a:ln>
          <a:effectLst/>
        </p:spPr>
        <p:txBody>
          <a:bodyPr vert="horz" wrap="square" lIns="93236" tIns="46618" rIns="93236" bIns="46618" numCol="1" anchor="t" anchorCtr="0" compatLnSpc="1">
            <a:prstTxWarp prst="textNoShape">
              <a:avLst/>
            </a:prstTxWarp>
          </a:bodyPr>
          <a:lstStyle>
            <a:lvl1pPr latinLnBrk="0">
              <a:defRPr kumimoji="0" sz="1300" noProof="1">
                <a:latin typeface="Times New Roman" pitchFamily="18" charset="0"/>
                <a:ea typeface="+mn-ea"/>
              </a:defRPr>
            </a:lvl1pPr>
          </a:lstStyle>
          <a:p>
            <a:pPr>
              <a:defRPr/>
            </a:pPr>
            <a:endParaRPr lang="ko-KR"/>
          </a:p>
        </p:txBody>
      </p:sp>
      <p:sp>
        <p:nvSpPr>
          <p:cNvPr id="81923" name="Rectangle 3"/>
          <p:cNvSpPr>
            <a:spLocks noGrp="1" noChangeArrowheads="1"/>
          </p:cNvSpPr>
          <p:nvPr>
            <p:ph type="dt" sz="quarter" idx="1"/>
          </p:nvPr>
        </p:nvSpPr>
        <p:spPr bwMode="auto">
          <a:xfrm>
            <a:off x="3732813" y="0"/>
            <a:ext cx="2856948" cy="486955"/>
          </a:xfrm>
          <a:prstGeom prst="rect">
            <a:avLst/>
          </a:prstGeom>
          <a:noFill/>
          <a:ln w="9525">
            <a:noFill/>
            <a:miter lim="800000"/>
            <a:headEnd/>
            <a:tailEnd/>
          </a:ln>
          <a:effectLst/>
        </p:spPr>
        <p:txBody>
          <a:bodyPr vert="horz" wrap="square" lIns="93236" tIns="46618" rIns="93236" bIns="46618" numCol="1" anchor="t" anchorCtr="0" compatLnSpc="1">
            <a:prstTxWarp prst="textNoShape">
              <a:avLst/>
            </a:prstTxWarp>
          </a:bodyPr>
          <a:lstStyle>
            <a:lvl1pPr algn="r" latinLnBrk="0">
              <a:defRPr kumimoji="0" sz="1300" noProof="1">
                <a:latin typeface="Times New Roman" pitchFamily="18" charset="0"/>
                <a:ea typeface="+mn-ea"/>
              </a:defRPr>
            </a:lvl1pPr>
          </a:lstStyle>
          <a:p>
            <a:pPr>
              <a:defRPr/>
            </a:pPr>
            <a:endParaRPr lang="de-DE"/>
          </a:p>
        </p:txBody>
      </p:sp>
      <p:sp>
        <p:nvSpPr>
          <p:cNvPr id="81924" name="Rectangle 4"/>
          <p:cNvSpPr>
            <a:spLocks noGrp="1" noChangeArrowheads="1"/>
          </p:cNvSpPr>
          <p:nvPr>
            <p:ph type="ftr" sz="quarter" idx="2"/>
          </p:nvPr>
        </p:nvSpPr>
        <p:spPr bwMode="auto">
          <a:xfrm>
            <a:off x="0" y="9239690"/>
            <a:ext cx="2856948" cy="486954"/>
          </a:xfrm>
          <a:prstGeom prst="rect">
            <a:avLst/>
          </a:prstGeom>
          <a:noFill/>
          <a:ln w="9525">
            <a:noFill/>
            <a:miter lim="800000"/>
            <a:headEnd/>
            <a:tailEnd/>
          </a:ln>
          <a:effectLst/>
        </p:spPr>
        <p:txBody>
          <a:bodyPr vert="horz" wrap="square" lIns="93236" tIns="46618" rIns="93236" bIns="46618" numCol="1" anchor="b" anchorCtr="0" compatLnSpc="1">
            <a:prstTxWarp prst="textNoShape">
              <a:avLst/>
            </a:prstTxWarp>
          </a:bodyPr>
          <a:lstStyle>
            <a:lvl1pPr latinLnBrk="0">
              <a:defRPr kumimoji="0" sz="1300" noProof="1">
                <a:latin typeface="Times New Roman" pitchFamily="18" charset="0"/>
                <a:ea typeface="+mn-ea"/>
              </a:defRPr>
            </a:lvl1pPr>
          </a:lstStyle>
          <a:p>
            <a:pPr>
              <a:defRPr/>
            </a:pPr>
            <a:endParaRPr lang="ko-KR"/>
          </a:p>
        </p:txBody>
      </p:sp>
      <p:sp>
        <p:nvSpPr>
          <p:cNvPr id="81925" name="Rectangle 5"/>
          <p:cNvSpPr>
            <a:spLocks noGrp="1" noChangeArrowheads="1"/>
          </p:cNvSpPr>
          <p:nvPr>
            <p:ph type="sldNum" sz="quarter" idx="3"/>
          </p:nvPr>
        </p:nvSpPr>
        <p:spPr bwMode="auto">
          <a:xfrm>
            <a:off x="3732813" y="9239690"/>
            <a:ext cx="2856948" cy="486954"/>
          </a:xfrm>
          <a:prstGeom prst="rect">
            <a:avLst/>
          </a:prstGeom>
          <a:noFill/>
          <a:ln w="9525">
            <a:noFill/>
            <a:miter lim="800000"/>
            <a:headEnd/>
            <a:tailEnd/>
          </a:ln>
          <a:effectLst/>
        </p:spPr>
        <p:txBody>
          <a:bodyPr vert="horz" wrap="square" lIns="93236" tIns="46618" rIns="93236" bIns="46618" numCol="1" anchor="b" anchorCtr="0" compatLnSpc="1">
            <a:prstTxWarp prst="textNoShape">
              <a:avLst/>
            </a:prstTxWarp>
          </a:bodyPr>
          <a:lstStyle>
            <a:lvl1pPr algn="r" latinLnBrk="0">
              <a:defRPr kumimoji="0" sz="1300" noProof="1">
                <a:latin typeface="Times New Roman" pitchFamily="18" charset="0"/>
                <a:ea typeface="+mn-ea"/>
              </a:defRPr>
            </a:lvl1pPr>
          </a:lstStyle>
          <a:p>
            <a:pPr>
              <a:defRPr/>
            </a:pPr>
            <a:fld id="{BC07AB9F-643D-4D20-9377-3216A591CE2F}" type="slidenum">
              <a:rPr/>
              <a:pPr>
                <a:defRPr/>
              </a:pPr>
              <a:t>‹#›</a:t>
            </a:fld>
            <a:endParaRPr lang="ko-KR"/>
          </a:p>
        </p:txBody>
      </p:sp>
    </p:spTree>
    <p:extLst>
      <p:ext uri="{BB962C8B-B14F-4D97-AF65-F5344CB8AC3E}">
        <p14:creationId xmlns:p14="http://schemas.microsoft.com/office/powerpoint/2010/main" val="302888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56948" cy="486955"/>
          </a:xfrm>
          <a:prstGeom prst="rect">
            <a:avLst/>
          </a:prstGeom>
          <a:noFill/>
          <a:ln w="9525">
            <a:noFill/>
            <a:miter lim="800000"/>
            <a:headEnd/>
            <a:tailEnd/>
          </a:ln>
          <a:effectLst/>
        </p:spPr>
        <p:txBody>
          <a:bodyPr vert="horz" wrap="square" lIns="93236" tIns="46618" rIns="93236" bIns="46618" numCol="1" anchor="t" anchorCtr="0" compatLnSpc="1">
            <a:prstTxWarp prst="textNoShape">
              <a:avLst/>
            </a:prstTxWarp>
          </a:bodyPr>
          <a:lstStyle>
            <a:lvl1pPr latinLnBrk="0">
              <a:defRPr kumimoji="0" sz="1300">
                <a:latin typeface="Times New Roman" pitchFamily="18" charset="0"/>
                <a:ea typeface="굴림" pitchFamily="50" charset="-127"/>
              </a:defRPr>
            </a:lvl1pPr>
          </a:lstStyle>
          <a:p>
            <a:pPr>
              <a:defRPr/>
            </a:pPr>
            <a:endParaRPr lang="de-DE" altLang="ko-KR"/>
          </a:p>
        </p:txBody>
      </p:sp>
      <p:sp>
        <p:nvSpPr>
          <p:cNvPr id="8195" name="Rectangle 3"/>
          <p:cNvSpPr>
            <a:spLocks noGrp="1" noChangeArrowheads="1"/>
          </p:cNvSpPr>
          <p:nvPr>
            <p:ph type="dt" idx="1"/>
          </p:nvPr>
        </p:nvSpPr>
        <p:spPr bwMode="auto">
          <a:xfrm>
            <a:off x="3732813" y="0"/>
            <a:ext cx="2856948" cy="486955"/>
          </a:xfrm>
          <a:prstGeom prst="rect">
            <a:avLst/>
          </a:prstGeom>
          <a:noFill/>
          <a:ln w="9525">
            <a:noFill/>
            <a:miter lim="800000"/>
            <a:headEnd/>
            <a:tailEnd/>
          </a:ln>
          <a:effectLst/>
        </p:spPr>
        <p:txBody>
          <a:bodyPr vert="horz" wrap="square" lIns="93236" tIns="46618" rIns="93236" bIns="46618" numCol="1" anchor="t" anchorCtr="0" compatLnSpc="1">
            <a:prstTxWarp prst="textNoShape">
              <a:avLst/>
            </a:prstTxWarp>
          </a:bodyPr>
          <a:lstStyle>
            <a:lvl1pPr algn="r" latinLnBrk="0">
              <a:defRPr kumimoji="0" sz="1300">
                <a:latin typeface="Times New Roman" pitchFamily="18" charset="0"/>
                <a:ea typeface="굴림" pitchFamily="50" charset="-127"/>
              </a:defRPr>
            </a:lvl1pPr>
          </a:lstStyle>
          <a:p>
            <a:pPr>
              <a:defRPr/>
            </a:pPr>
            <a:endParaRPr lang="de-DE" altLang="ko-KR"/>
          </a:p>
        </p:txBody>
      </p:sp>
      <p:sp>
        <p:nvSpPr>
          <p:cNvPr id="53252" name="Rectangle 4"/>
          <p:cNvSpPr>
            <a:spLocks noGrp="1" noRot="1" noChangeAspect="1" noChangeArrowheads="1" noTextEdit="1"/>
          </p:cNvSpPr>
          <p:nvPr>
            <p:ph type="sldImg" idx="2"/>
          </p:nvPr>
        </p:nvSpPr>
        <p:spPr bwMode="auto">
          <a:xfrm>
            <a:off x="863600" y="730250"/>
            <a:ext cx="4864100" cy="36480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58822" y="4620623"/>
            <a:ext cx="5273656" cy="4377923"/>
          </a:xfrm>
          <a:prstGeom prst="rect">
            <a:avLst/>
          </a:prstGeom>
          <a:noFill/>
          <a:ln w="9525">
            <a:noFill/>
            <a:miter lim="800000"/>
            <a:headEnd/>
            <a:tailEnd/>
          </a:ln>
          <a:effectLst/>
        </p:spPr>
        <p:txBody>
          <a:bodyPr vert="horz" wrap="square" lIns="93236" tIns="46618" rIns="93236" bIns="4661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239690"/>
            <a:ext cx="2856948" cy="486954"/>
          </a:xfrm>
          <a:prstGeom prst="rect">
            <a:avLst/>
          </a:prstGeom>
          <a:noFill/>
          <a:ln w="9525">
            <a:noFill/>
            <a:miter lim="800000"/>
            <a:headEnd/>
            <a:tailEnd/>
          </a:ln>
          <a:effectLst/>
        </p:spPr>
        <p:txBody>
          <a:bodyPr vert="horz" wrap="square" lIns="93236" tIns="46618" rIns="93236" bIns="46618" numCol="1" anchor="b" anchorCtr="0" compatLnSpc="1">
            <a:prstTxWarp prst="textNoShape">
              <a:avLst/>
            </a:prstTxWarp>
          </a:bodyPr>
          <a:lstStyle>
            <a:lvl1pPr latinLnBrk="0">
              <a:defRPr kumimoji="0" sz="1300">
                <a:latin typeface="Times New Roman" pitchFamily="18" charset="0"/>
                <a:ea typeface="굴림" pitchFamily="50" charset="-127"/>
              </a:defRPr>
            </a:lvl1pPr>
          </a:lstStyle>
          <a:p>
            <a:pPr>
              <a:defRPr/>
            </a:pPr>
            <a:endParaRPr lang="de-DE" altLang="ko-KR"/>
          </a:p>
        </p:txBody>
      </p:sp>
      <p:sp>
        <p:nvSpPr>
          <p:cNvPr id="8199" name="Rectangle 7"/>
          <p:cNvSpPr>
            <a:spLocks noGrp="1" noChangeArrowheads="1"/>
          </p:cNvSpPr>
          <p:nvPr>
            <p:ph type="sldNum" sz="quarter" idx="5"/>
          </p:nvPr>
        </p:nvSpPr>
        <p:spPr bwMode="auto">
          <a:xfrm>
            <a:off x="3732813" y="9239690"/>
            <a:ext cx="2856948" cy="486954"/>
          </a:xfrm>
          <a:prstGeom prst="rect">
            <a:avLst/>
          </a:prstGeom>
          <a:noFill/>
          <a:ln w="9525">
            <a:noFill/>
            <a:miter lim="800000"/>
            <a:headEnd/>
            <a:tailEnd/>
          </a:ln>
          <a:effectLst/>
        </p:spPr>
        <p:txBody>
          <a:bodyPr vert="horz" wrap="square" lIns="93236" tIns="46618" rIns="93236" bIns="46618" numCol="1" anchor="b" anchorCtr="0" compatLnSpc="1">
            <a:prstTxWarp prst="textNoShape">
              <a:avLst/>
            </a:prstTxWarp>
          </a:bodyPr>
          <a:lstStyle>
            <a:lvl1pPr algn="r" latinLnBrk="0">
              <a:defRPr kumimoji="0" sz="1300">
                <a:latin typeface="Times New Roman" pitchFamily="18" charset="0"/>
                <a:ea typeface="굴림" pitchFamily="50" charset="-127"/>
              </a:defRPr>
            </a:lvl1pPr>
          </a:lstStyle>
          <a:p>
            <a:pPr>
              <a:defRPr/>
            </a:pPr>
            <a:fld id="{E4D95518-FB50-4530-AF3F-EFEFCE887623}" type="slidenum">
              <a:rPr lang="de-DE" altLang="ko-KR"/>
              <a:pPr>
                <a:defRPr/>
              </a:pPr>
              <a:t>‹#›</a:t>
            </a:fld>
            <a:endParaRPr lang="de-DE" altLang="ko-KR"/>
          </a:p>
        </p:txBody>
      </p:sp>
    </p:spTree>
    <p:extLst>
      <p:ext uri="{BB962C8B-B14F-4D97-AF65-F5344CB8AC3E}">
        <p14:creationId xmlns:p14="http://schemas.microsoft.com/office/powerpoint/2010/main" val="793799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8" name="슬라이드 번호 개체 틀 5"/>
          <p:cNvSpPr>
            <a:spLocks noGrp="1"/>
          </p:cNvSpPr>
          <p:nvPr>
            <p:ph type="sldNum" sz="quarter" idx="12"/>
          </p:nvPr>
        </p:nvSpPr>
        <p:spPr>
          <a:xfrm>
            <a:off x="7010400" y="6356350"/>
            <a:ext cx="2133600" cy="365125"/>
          </a:xfrm>
          <a:prstGeom prst="rect">
            <a:avLst/>
          </a:prstGeom>
        </p:spPr>
        <p:txBody>
          <a:bodyPr/>
          <a:lstStyle>
            <a:lvl1pPr>
              <a:defRPr>
                <a:solidFill>
                  <a:schemeClr val="bg1"/>
                </a:solidFill>
              </a:defRPr>
            </a:lvl1pPr>
          </a:lstStyle>
          <a:p>
            <a:fld id="{280FD92B-E3E7-4566-89FA-D51853699073}" type="slidenum">
              <a:rPr lang="ko-KR" altLang="en-US" smtClean="0"/>
              <a:pPr/>
              <a:t>‹#›</a:t>
            </a:fld>
            <a:endParaRPr lang="ko-KR" alt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8" name="슬라이드 번호 개체 틀 5"/>
          <p:cNvSpPr>
            <a:spLocks noGrp="1"/>
          </p:cNvSpPr>
          <p:nvPr>
            <p:ph type="sldNum" sz="quarter" idx="12"/>
          </p:nvPr>
        </p:nvSpPr>
        <p:spPr>
          <a:xfrm>
            <a:off x="7010400" y="6356350"/>
            <a:ext cx="2133600" cy="365125"/>
          </a:xfrm>
          <a:prstGeom prst="rect">
            <a:avLst/>
          </a:prstGeom>
        </p:spPr>
        <p:txBody>
          <a:bodyPr/>
          <a:lstStyle>
            <a:lvl1pPr>
              <a:defRPr>
                <a:solidFill>
                  <a:schemeClr val="bg1"/>
                </a:solidFill>
              </a:defRPr>
            </a:lvl1pPr>
          </a:lstStyle>
          <a:p>
            <a:fld id="{280FD92B-E3E7-4566-89FA-D51853699073}" type="slidenum">
              <a:rPr lang="ko-KR" altLang="en-US" smtClean="0"/>
              <a:pPr/>
              <a:t>‹#›</a:t>
            </a:fld>
            <a:endParaRPr lang="ko-KR" altLang="en-US" dirty="0"/>
          </a:p>
        </p:txBody>
      </p:sp>
    </p:spTree>
    <p:extLst>
      <p:ext uri="{BB962C8B-B14F-4D97-AF65-F5344CB8AC3E}">
        <p14:creationId xmlns:p14="http://schemas.microsoft.com/office/powerpoint/2010/main" val="8257181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12"/>
          </p:nvPr>
        </p:nvSpPr>
        <p:spPr>
          <a:xfrm>
            <a:off x="7010400" y="6356350"/>
            <a:ext cx="2133600" cy="365125"/>
          </a:xfrm>
          <a:prstGeom prst="rect">
            <a:avLst/>
          </a:prstGeom>
        </p:spPr>
        <p:txBody>
          <a:bodyPr/>
          <a:lstStyle>
            <a:lvl1pPr>
              <a:defRPr>
                <a:solidFill>
                  <a:schemeClr val="bg1"/>
                </a:solidFill>
              </a:defRPr>
            </a:lvl1pPr>
          </a:lstStyle>
          <a:p>
            <a:r>
              <a:rPr lang="ko-KR" altLang="en-US" dirty="0" smtClean="0"/>
              <a:t>                       </a:t>
            </a:r>
            <a:endParaRPr lang="ko-KR" altLang="en-US" dirty="0"/>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125" y="73570"/>
            <a:ext cx="9017876" cy="147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80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1267" name="Rectangle 5"/>
          <p:cNvSpPr>
            <a:spLocks noChangeArrowheads="1"/>
          </p:cNvSpPr>
          <p:nvPr userDrawn="1"/>
        </p:nvSpPr>
        <p:spPr bwMode="gray">
          <a:xfrm>
            <a:off x="2162175" y="6408738"/>
            <a:ext cx="4784725" cy="247650"/>
          </a:xfrm>
          <a:prstGeom prst="rect">
            <a:avLst/>
          </a:prstGeom>
          <a:noFill/>
          <a:ln w="9525">
            <a:noFill/>
            <a:miter lim="800000"/>
            <a:headEnd/>
            <a:tailEnd/>
          </a:ln>
        </p:spPr>
        <p:txBody>
          <a:bodyPr/>
          <a:lstStyle/>
          <a:p>
            <a:pPr algn="ctr" latinLnBrk="0">
              <a:defRPr/>
            </a:pPr>
            <a:endParaRPr kumimoji="0" lang="en-US" altLang="ko-KR" sz="1000">
              <a:ea typeface="굴림" charset="-127"/>
            </a:endParaRPr>
          </a:p>
        </p:txBody>
      </p:sp>
      <p:pic>
        <p:nvPicPr>
          <p:cNvPr id="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25" y="73570"/>
            <a:ext cx="9017876" cy="147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직선 연결선 3"/>
          <p:cNvCxnSpPr/>
          <p:nvPr userDrawn="1"/>
        </p:nvCxnSpPr>
        <p:spPr bwMode="auto">
          <a:xfrm>
            <a:off x="5" y="6695086"/>
            <a:ext cx="6589981" cy="0"/>
          </a:xfrm>
          <a:prstGeom prst="line">
            <a:avLst/>
          </a:prstGeom>
          <a:ln w="19050">
            <a:solidFill>
              <a:schemeClr val="accent1">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7" cstate="print"/>
          <a:srcRect/>
          <a:stretch>
            <a:fillRect/>
          </a:stretch>
        </p:blipFill>
        <p:spPr bwMode="auto">
          <a:xfrm>
            <a:off x="6473452" y="6371086"/>
            <a:ext cx="2051299" cy="381061"/>
          </a:xfrm>
          <a:prstGeom prst="rect">
            <a:avLst/>
          </a:prstGeom>
          <a:noFill/>
          <a:ln w="9525">
            <a:noFill/>
            <a:miter lim="800000"/>
            <a:headEnd/>
            <a:tailEnd/>
          </a:ln>
        </p:spPr>
      </p:pic>
      <p:sp>
        <p:nvSpPr>
          <p:cNvPr id="6" name="직사각형 5"/>
          <p:cNvSpPr/>
          <p:nvPr userDrawn="1"/>
        </p:nvSpPr>
        <p:spPr bwMode="auto">
          <a:xfrm>
            <a:off x="8661381" y="6407086"/>
            <a:ext cx="493986" cy="288000"/>
          </a:xfrm>
          <a:prstGeom prst="rect">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Arial" charset="0"/>
            </a:endParaRPr>
          </a:p>
        </p:txBody>
      </p:sp>
      <p:sp>
        <p:nvSpPr>
          <p:cNvPr id="15" name="슬라이드 번호 개체 틀 5"/>
          <p:cNvSpPr txBox="1">
            <a:spLocks/>
          </p:cNvSpPr>
          <p:nvPr userDrawn="1"/>
        </p:nvSpPr>
        <p:spPr>
          <a:xfrm>
            <a:off x="7010400" y="6356350"/>
            <a:ext cx="2133600" cy="365125"/>
          </a:xfrm>
          <a:prstGeom prst="rect">
            <a:avLst/>
          </a:prstGeom>
        </p:spPr>
        <p:txBody>
          <a:bodyPr/>
          <a:lstStyle>
            <a:defPPr>
              <a:defRPr lang="en-US"/>
            </a:defPPr>
            <a:lvl1pPr algn="l" rtl="0" fontAlgn="base" latinLnBrk="1">
              <a:spcBef>
                <a:spcPct val="0"/>
              </a:spcBef>
              <a:spcAft>
                <a:spcPct val="0"/>
              </a:spcAft>
              <a:defRPr kumimoji="1" sz="2000" kern="1200">
                <a:solidFill>
                  <a:schemeClr val="bg1"/>
                </a:solidFill>
                <a:latin typeface="Arial" charset="0"/>
                <a:ea typeface="굴림" pitchFamily="50" charset="-127"/>
                <a:cs typeface="+mn-cs"/>
              </a:defRPr>
            </a:lvl1pPr>
            <a:lvl2pPr marL="457200" algn="l" rtl="0" fontAlgn="base" latinLnBrk="1">
              <a:spcBef>
                <a:spcPct val="0"/>
              </a:spcBef>
              <a:spcAft>
                <a:spcPct val="0"/>
              </a:spcAft>
              <a:defRPr kumimoji="1" sz="2000" kern="1200">
                <a:solidFill>
                  <a:schemeClr val="tx1"/>
                </a:solidFill>
                <a:latin typeface="Arial" charset="0"/>
                <a:ea typeface="굴림" pitchFamily="50" charset="-127"/>
                <a:cs typeface="+mn-cs"/>
              </a:defRPr>
            </a:lvl2pPr>
            <a:lvl3pPr marL="914400" algn="l" rtl="0" fontAlgn="base" latinLnBrk="1">
              <a:spcBef>
                <a:spcPct val="0"/>
              </a:spcBef>
              <a:spcAft>
                <a:spcPct val="0"/>
              </a:spcAft>
              <a:defRPr kumimoji="1" sz="2000" kern="1200">
                <a:solidFill>
                  <a:schemeClr val="tx1"/>
                </a:solidFill>
                <a:latin typeface="Arial" charset="0"/>
                <a:ea typeface="굴림" pitchFamily="50" charset="-127"/>
                <a:cs typeface="+mn-cs"/>
              </a:defRPr>
            </a:lvl3pPr>
            <a:lvl4pPr marL="1371600" algn="l" rtl="0" fontAlgn="base" latinLnBrk="1">
              <a:spcBef>
                <a:spcPct val="0"/>
              </a:spcBef>
              <a:spcAft>
                <a:spcPct val="0"/>
              </a:spcAft>
              <a:defRPr kumimoji="1" sz="2000" kern="1200">
                <a:solidFill>
                  <a:schemeClr val="tx1"/>
                </a:solidFill>
                <a:latin typeface="Arial" charset="0"/>
                <a:ea typeface="굴림" pitchFamily="50" charset="-127"/>
                <a:cs typeface="+mn-cs"/>
              </a:defRPr>
            </a:lvl4pPr>
            <a:lvl5pPr marL="1828800" algn="l" rtl="0" fontAlgn="base" latinLnBrk="1">
              <a:spcBef>
                <a:spcPct val="0"/>
              </a:spcBef>
              <a:spcAft>
                <a:spcPct val="0"/>
              </a:spcAft>
              <a:defRPr kumimoji="1" sz="2000" kern="1200">
                <a:solidFill>
                  <a:schemeClr val="tx1"/>
                </a:solidFill>
                <a:latin typeface="Arial" charset="0"/>
                <a:ea typeface="굴림" pitchFamily="50" charset="-127"/>
                <a:cs typeface="+mn-cs"/>
              </a:defRPr>
            </a:lvl5pPr>
            <a:lvl6pPr marL="2286000" algn="l" defTabSz="914400" rtl="0" eaLnBrk="1" latinLnBrk="1" hangingPunct="1">
              <a:defRPr kumimoji="1" sz="2000" kern="1200">
                <a:solidFill>
                  <a:schemeClr val="tx1"/>
                </a:solidFill>
                <a:latin typeface="Arial" charset="0"/>
                <a:ea typeface="굴림" pitchFamily="50" charset="-127"/>
                <a:cs typeface="+mn-cs"/>
              </a:defRPr>
            </a:lvl6pPr>
            <a:lvl7pPr marL="2743200" algn="l" defTabSz="914400" rtl="0" eaLnBrk="1" latinLnBrk="1" hangingPunct="1">
              <a:defRPr kumimoji="1" sz="2000" kern="1200">
                <a:solidFill>
                  <a:schemeClr val="tx1"/>
                </a:solidFill>
                <a:latin typeface="Arial" charset="0"/>
                <a:ea typeface="굴림" pitchFamily="50" charset="-127"/>
                <a:cs typeface="+mn-cs"/>
              </a:defRPr>
            </a:lvl7pPr>
            <a:lvl8pPr marL="3200400" algn="l" defTabSz="914400" rtl="0" eaLnBrk="1" latinLnBrk="1" hangingPunct="1">
              <a:defRPr kumimoji="1" sz="2000" kern="1200">
                <a:solidFill>
                  <a:schemeClr val="tx1"/>
                </a:solidFill>
                <a:latin typeface="Arial" charset="0"/>
                <a:ea typeface="굴림" pitchFamily="50" charset="-127"/>
                <a:cs typeface="+mn-cs"/>
              </a:defRPr>
            </a:lvl8pPr>
            <a:lvl9pPr marL="3657600" algn="l" defTabSz="914400" rtl="0" eaLnBrk="1" latinLnBrk="1" hangingPunct="1">
              <a:defRPr kumimoji="1" sz="2000" kern="1200">
                <a:solidFill>
                  <a:schemeClr val="tx1"/>
                </a:solidFill>
                <a:latin typeface="Arial" charset="0"/>
                <a:ea typeface="굴림" pitchFamily="50" charset="-127"/>
                <a:cs typeface="+mn-cs"/>
              </a:defRPr>
            </a:lvl9pPr>
          </a:lstStyle>
          <a:p>
            <a:r>
              <a:rPr lang="ko-KR" altLang="en-US" dirty="0" smtClean="0"/>
              <a:t>                        </a:t>
            </a:r>
            <a:endParaRPr lang="ko-KR" altLang="en-US" dirty="0"/>
          </a:p>
        </p:txBody>
      </p:sp>
    </p:spTree>
  </p:cSld>
  <p:clrMap bg1="lt1" tx1="dk1" bg2="lt2" tx2="dk2" accent1="accent1" accent2="accent2" accent3="accent3" accent4="accent4" accent5="accent5" accent6="accent6" hlink="hlink" folHlink="folHlink"/>
  <p:sldLayoutIdLst>
    <p:sldLayoutId id="2147484378" r:id="rId1"/>
    <p:sldLayoutId id="2147484319" r:id="rId2"/>
    <p:sldLayoutId id="2147484379" r:id="rId3"/>
    <p:sldLayoutId id="2147484380" r:id="rId4"/>
  </p:sldLayoutIdLst>
  <p:transition spd="med">
    <p:fade/>
  </p:transition>
  <p:timing>
    <p:tnLst>
      <p:par>
        <p:cTn id="1" dur="indefinite" restart="never" nodeType="tmRoot"/>
      </p:par>
    </p:tnLst>
  </p:timing>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8014" y="4277202"/>
            <a:ext cx="7237622" cy="1569660"/>
          </a:xfrm>
          <a:prstGeom prst="rect">
            <a:avLst/>
          </a:prstGeom>
          <a:noFill/>
        </p:spPr>
        <p:txBody>
          <a:bodyPr wrap="none" rtlCol="0">
            <a:spAutoFit/>
          </a:bodyPr>
          <a:lstStyle/>
          <a:p>
            <a:r>
              <a:rPr lang="en-US" altLang="ko-KR" sz="2400" b="1" dirty="0" err="1"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rPr>
              <a:t>Mi</a:t>
            </a:r>
            <a:r>
              <a:rPr lang="en-US" altLang="ko-KR" sz="2400" b="1"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rPr>
              <a:t>-Young </a:t>
            </a:r>
            <a:r>
              <a:rPr lang="en-US" altLang="ko-KR" sz="2400" b="1"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rPr>
              <a:t>Song</a:t>
            </a:r>
          </a:p>
          <a:p>
            <a:endParaRPr lang="en-US" altLang="ko-KR" sz="2400" b="1" dirty="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endParaRPr>
          </a:p>
          <a:p>
            <a:endParaRPr lang="en-US" altLang="ko-KR" sz="2400" b="1"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endParaRPr>
          </a:p>
          <a:p>
            <a:r>
              <a:rPr lang="en-US" altLang="ko-KR" sz="2400" b="1"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rPr>
              <a:t>National Fusion Research Institute, South Korea</a:t>
            </a:r>
            <a:endParaRPr lang="ko-KR" altLang="en-US" sz="2400" b="1" dirty="0">
              <a:solidFill>
                <a:schemeClr val="bg1"/>
              </a:solidFill>
              <a:effectLst>
                <a:outerShdw blurRad="38100" dist="38100" dir="2700000" algn="tl">
                  <a:srgbClr val="000000">
                    <a:alpha val="43137"/>
                  </a:srgbClr>
                </a:outerShdw>
              </a:effectLst>
              <a:latin typeface="맑은 고딕" pitchFamily="50" charset="-127"/>
              <a:ea typeface="맑은 고딕" pitchFamily="50" charset="-127"/>
              <a:cs typeface="한컴바탕" pitchFamily="18" charset="2"/>
            </a:endParaRPr>
          </a:p>
        </p:txBody>
      </p:sp>
      <p:sp>
        <p:nvSpPr>
          <p:cNvPr id="3" name="TextBox 2"/>
          <p:cNvSpPr txBox="1"/>
          <p:nvPr/>
        </p:nvSpPr>
        <p:spPr>
          <a:xfrm>
            <a:off x="550862" y="1491965"/>
            <a:ext cx="6653047" cy="461665"/>
          </a:xfrm>
          <a:prstGeom prst="rect">
            <a:avLst/>
          </a:prstGeom>
          <a:noFill/>
        </p:spPr>
        <p:txBody>
          <a:bodyPr wrap="square" rtlCol="0">
            <a:spAutoFit/>
          </a:bodyPr>
          <a:lstStyle/>
          <a:p>
            <a:r>
              <a:rPr lang="en-US" altLang="ko-KR" sz="2400" b="1" dirty="0" smtClean="0">
                <a:solidFill>
                  <a:srgbClr val="F29000"/>
                </a:solidFill>
                <a:latin typeface="나눔고딕OTF ExtraBold" pitchFamily="34" charset="-127"/>
                <a:ea typeface="나눔고딕OTF ExtraBold" pitchFamily="34" charset="-127"/>
                <a:cs typeface="Tahoma" pitchFamily="34" charset="0"/>
              </a:rPr>
              <a:t>Data Center for Plasma Properties</a:t>
            </a:r>
            <a:endParaRPr lang="ko-KR" altLang="en-US" sz="2400" b="1" dirty="0">
              <a:solidFill>
                <a:srgbClr val="F29000"/>
              </a:solidFill>
              <a:latin typeface="나눔고딕OTF ExtraBold" pitchFamily="34" charset="-127"/>
              <a:ea typeface="나눔고딕OTF ExtraBold" pitchFamily="34" charset="-127"/>
              <a:cs typeface="Tahoma" pitchFamily="34" charset="0"/>
            </a:endParaRPr>
          </a:p>
        </p:txBody>
      </p:sp>
      <p:pic>
        <p:nvPicPr>
          <p:cNvPr id="138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16" y="1523997"/>
            <a:ext cx="322097" cy="32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그림 2" descr="DSC_4700.jpg"/>
          <p:cNvPicPr>
            <a:picLocks noChangeAspect="1"/>
          </p:cNvPicPr>
          <p:nvPr/>
        </p:nvPicPr>
        <p:blipFill>
          <a:blip r:embed="rId4" cstate="print"/>
          <a:srcRect/>
          <a:stretch>
            <a:fillRect/>
          </a:stretch>
        </p:blipFill>
        <p:spPr bwMode="auto">
          <a:xfrm>
            <a:off x="6444143" y="3323900"/>
            <a:ext cx="1841654" cy="1847193"/>
          </a:xfrm>
          <a:prstGeom prst="ellipse">
            <a:avLst/>
          </a:prstGeom>
          <a:ln w="3175" cap="rnd">
            <a:solidFill>
              <a:srgbClr val="F29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직사각형 3"/>
          <p:cNvSpPr/>
          <p:nvPr/>
        </p:nvSpPr>
        <p:spPr>
          <a:xfrm>
            <a:off x="580177" y="2049296"/>
            <a:ext cx="7468669" cy="1200329"/>
          </a:xfrm>
          <a:prstGeom prst="rect">
            <a:avLst/>
          </a:prstGeom>
        </p:spPr>
        <p:txBody>
          <a:bodyPr wrap="square">
            <a:spAutoFit/>
          </a:bodyPr>
          <a:lstStyle/>
          <a:p>
            <a:pPr>
              <a:defRPr/>
            </a:pPr>
            <a:r>
              <a:rPr lang="en-US" altLang="ko-KR" sz="36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Group Research </a:t>
            </a:r>
            <a:r>
              <a:rPr lang="en-US" altLang="ko-KR" sz="36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 </a:t>
            </a:r>
            <a:r>
              <a:rPr lang="en-US" altLang="ko-KR" sz="36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Evaluation of CH4 Collision Processes</a:t>
            </a:r>
            <a:endParaRPr lang="ko-KR" altLang="en-US" sz="3600" b="1" dirty="0">
              <a:solidFill>
                <a:srgbClr val="CC3300"/>
              </a:solidFill>
              <a:effectLst>
                <a:outerShdw blurRad="38100" dist="38100" dir="2700000" algn="tl">
                  <a:srgbClr val="000000">
                    <a:alpha val="43137"/>
                  </a:srgbClr>
                </a:outerShdw>
              </a:effectLst>
              <a:latin typeface="+mj-lt"/>
              <a:ea typeface="함초롬바탕" pitchFamily="18" charset="-127"/>
              <a:cs typeface="함초롬바탕" pitchFamily="18" charset="-127"/>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66055" y="1279449"/>
            <a:ext cx="2987750" cy="3133061"/>
          </a:xfrm>
        </p:spPr>
        <p:txBody>
          <a:bodyPr/>
          <a:lstStyle/>
          <a:p>
            <a:r>
              <a:rPr lang="pl-PL" sz="2000" dirty="0">
                <a:solidFill>
                  <a:srgbClr val="3366CC"/>
                </a:solidFill>
              </a:rPr>
              <a:t>Shirai, Tabata, Tawara &amp; Itikawa (2002)</a:t>
            </a:r>
            <a:endParaRPr lang="en-US" altLang="ko-KR" sz="2000" dirty="0">
              <a:solidFill>
                <a:srgbClr val="3366CC"/>
              </a:solidFill>
              <a:ea typeface="굴림" charset="-127"/>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47" y="1279449"/>
            <a:ext cx="4258118" cy="52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870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ar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99" y="1357876"/>
            <a:ext cx="6330027" cy="49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368078" y="1214853"/>
            <a:ext cx="7394095" cy="528887"/>
          </a:xfrm>
        </p:spPr>
        <p:txBody>
          <a:bodyPr/>
          <a:lstStyle/>
          <a:p>
            <a:pPr marL="342900" indent="-342900">
              <a:buFont typeface="Wingdings" pitchFamily="2" charset="2"/>
              <a:buChar char="ü"/>
            </a:pPr>
            <a:r>
              <a:rPr lang="pl-PL" dirty="0"/>
              <a:t>High-energy limit</a:t>
            </a:r>
            <a:endParaRPr lang="en-US" altLang="ko-KR" dirty="0">
              <a:ea typeface="굴림" charset="-127"/>
            </a:endParaRPr>
          </a:p>
        </p:txBody>
      </p:sp>
      <p:sp>
        <p:nvSpPr>
          <p:cNvPr id="22534" name="Rectangle 6"/>
          <p:cNvSpPr>
            <a:spLocks noChangeArrowheads="1"/>
          </p:cNvSpPr>
          <p:nvPr/>
        </p:nvSpPr>
        <p:spPr bwMode="auto">
          <a:xfrm>
            <a:off x="177099" y="5949950"/>
            <a:ext cx="78628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1400" b="1" dirty="0">
                <a:latin typeface="Times New Roman" pitchFamily="18" charset="0"/>
                <a:ea typeface="굴림" charset="-127"/>
              </a:rPr>
              <a:t>Fig.4.</a:t>
            </a:r>
            <a:r>
              <a:rPr lang="en-US" altLang="ko-KR" sz="1400" dirty="0">
                <a:latin typeface="Times New Roman" pitchFamily="18" charset="0"/>
                <a:ea typeface="굴림" charset="-127"/>
              </a:rPr>
              <a:t> </a:t>
            </a:r>
            <a:r>
              <a:rPr lang="pt-BR" sz="1400" dirty="0">
                <a:latin typeface="Times New Roman" pitchFamily="18" charset="0"/>
              </a:rPr>
              <a:t>Born-Bethe fit (</a:t>
            </a:r>
            <a:r>
              <a:rPr lang="en-US" altLang="ko-KR" sz="1400" dirty="0">
                <a:latin typeface="Times New Roman" pitchFamily="18" charset="0"/>
                <a:ea typeface="굴림" charset="-127"/>
              </a:rPr>
              <a:t>σ</a:t>
            </a:r>
            <a:r>
              <a:rPr lang="pt-BR" sz="1400" dirty="0">
                <a:latin typeface="Times New Roman" pitchFamily="18" charset="0"/>
              </a:rPr>
              <a:t>/</a:t>
            </a:r>
            <a:r>
              <a:rPr lang="pt-BR" sz="1400" i="1" dirty="0">
                <a:latin typeface="Times New Roman" pitchFamily="18" charset="0"/>
              </a:rPr>
              <a:t>a</a:t>
            </a:r>
            <a:r>
              <a:rPr lang="pl-PL" sz="1400" baseline="-25000" dirty="0">
                <a:latin typeface="Times New Roman" pitchFamily="18" charset="0"/>
              </a:rPr>
              <a:t>o</a:t>
            </a:r>
            <a:r>
              <a:rPr lang="pl-PL" sz="1400" baseline="30000" dirty="0">
                <a:latin typeface="Times New Roman" pitchFamily="18" charset="0"/>
              </a:rPr>
              <a:t>2</a:t>
            </a:r>
            <a:r>
              <a:rPr lang="pt-BR" sz="1400" dirty="0">
                <a:latin typeface="Times New Roman" pitchFamily="18" charset="0"/>
              </a:rPr>
              <a:t>) (</a:t>
            </a:r>
            <a:r>
              <a:rPr lang="pt-BR" sz="1400" i="1" dirty="0">
                <a:latin typeface="Times New Roman" pitchFamily="18" charset="0"/>
              </a:rPr>
              <a:t>E</a:t>
            </a:r>
            <a:r>
              <a:rPr lang="pt-BR" sz="1400" dirty="0">
                <a:latin typeface="Times New Roman" pitchFamily="18" charset="0"/>
              </a:rPr>
              <a:t>/R) = </a:t>
            </a:r>
            <a:r>
              <a:rPr lang="pt-BR" sz="1400" i="1" dirty="0">
                <a:latin typeface="Times New Roman" pitchFamily="18" charset="0"/>
              </a:rPr>
              <a:t>A</a:t>
            </a:r>
            <a:r>
              <a:rPr lang="pt-BR" sz="1400" dirty="0">
                <a:latin typeface="Times New Roman" pitchFamily="18" charset="0"/>
              </a:rPr>
              <a:t> + </a:t>
            </a:r>
            <a:r>
              <a:rPr lang="pt-BR" sz="1400" i="1" dirty="0">
                <a:latin typeface="Times New Roman" pitchFamily="18" charset="0"/>
              </a:rPr>
              <a:t>B</a:t>
            </a:r>
            <a:r>
              <a:rPr lang="pt-BR" sz="1400" dirty="0">
                <a:latin typeface="Times New Roman" pitchFamily="18" charset="0"/>
              </a:rPr>
              <a:t> ln (</a:t>
            </a:r>
            <a:r>
              <a:rPr lang="pt-BR" sz="1400" i="1" dirty="0">
                <a:latin typeface="Times New Roman" pitchFamily="18" charset="0"/>
              </a:rPr>
              <a:t>E</a:t>
            </a:r>
            <a:r>
              <a:rPr lang="pt-BR" sz="1400" dirty="0">
                <a:latin typeface="Times New Roman" pitchFamily="18" charset="0"/>
              </a:rPr>
              <a:t>/R) </a:t>
            </a:r>
            <a:endParaRPr lang="pl-PL" sz="1400" dirty="0">
              <a:latin typeface="Times New Roman" pitchFamily="18" charset="0"/>
            </a:endParaRPr>
          </a:p>
          <a:p>
            <a:r>
              <a:rPr lang="en-US" altLang="ko-KR" sz="1400" dirty="0">
                <a:latin typeface="Times New Roman" pitchFamily="18" charset="0"/>
                <a:ea typeface="굴림" charset="-127"/>
              </a:rPr>
              <a:t>to TCS from </a:t>
            </a:r>
            <a:r>
              <a:rPr lang="en-US" altLang="ko-KR" sz="1400" dirty="0" err="1">
                <a:latin typeface="Times New Roman" pitchFamily="18" charset="0"/>
                <a:ea typeface="굴림" charset="-127"/>
              </a:rPr>
              <a:t>Ariysainghe</a:t>
            </a:r>
            <a:r>
              <a:rPr lang="en-US" altLang="ko-KR" sz="1400" dirty="0">
                <a:latin typeface="Times New Roman" pitchFamily="18" charset="0"/>
                <a:ea typeface="굴림" charset="-127"/>
              </a:rPr>
              <a:t>: A=52.31±17.3, B=232.2±8.6</a:t>
            </a:r>
          </a:p>
          <a:p>
            <a:r>
              <a:rPr lang="en-US" altLang="ko-KR" sz="1400" dirty="0">
                <a:latin typeface="Times New Roman" pitchFamily="18" charset="0"/>
                <a:ea typeface="굴림" charset="-127"/>
              </a:rPr>
              <a:t>where Rydberg constant is </a:t>
            </a:r>
            <a:r>
              <a:rPr lang="en-US" altLang="ko-KR" sz="1400" i="1" dirty="0">
                <a:latin typeface="Times New Roman" pitchFamily="18" charset="0"/>
                <a:ea typeface="굴림" charset="-127"/>
              </a:rPr>
              <a:t>R</a:t>
            </a:r>
            <a:r>
              <a:rPr lang="en-US" altLang="ko-KR" sz="1400" dirty="0">
                <a:latin typeface="Times New Roman" pitchFamily="18" charset="0"/>
                <a:ea typeface="굴림" charset="-127"/>
              </a:rPr>
              <a:t>=13.6 </a:t>
            </a:r>
            <a:r>
              <a:rPr lang="en-US" altLang="ko-KR" sz="1400" dirty="0" err="1">
                <a:latin typeface="Times New Roman" pitchFamily="18" charset="0"/>
                <a:ea typeface="굴림" charset="-127"/>
              </a:rPr>
              <a:t>eV</a:t>
            </a:r>
            <a:r>
              <a:rPr lang="en-US" altLang="ko-KR" sz="1400" dirty="0">
                <a:latin typeface="Times New Roman" pitchFamily="18" charset="0"/>
                <a:ea typeface="굴림" charset="-127"/>
              </a:rPr>
              <a:t> and the cross sections is expressed in atomic units </a:t>
            </a:r>
            <a:r>
              <a:rPr lang="en-US" altLang="ko-KR" sz="1400" i="1" dirty="0">
                <a:latin typeface="Times New Roman" pitchFamily="18" charset="0"/>
                <a:ea typeface="굴림" charset="-127"/>
              </a:rPr>
              <a:t>a</a:t>
            </a:r>
            <a:r>
              <a:rPr lang="pl-PL" sz="1400" i="1" baseline="-25000" dirty="0">
                <a:latin typeface="Times New Roman" pitchFamily="18" charset="0"/>
              </a:rPr>
              <a:t>0</a:t>
            </a:r>
            <a:r>
              <a:rPr lang="pl-PL" sz="1400" i="1" baseline="30000" dirty="0">
                <a:latin typeface="Times New Roman" pitchFamily="18" charset="0"/>
              </a:rPr>
              <a:t>2</a:t>
            </a:r>
            <a:r>
              <a:rPr lang="pl-PL" sz="1400" i="1" dirty="0">
                <a:latin typeface="Times New Roman" pitchFamily="18" charset="0"/>
              </a:rPr>
              <a:t> </a:t>
            </a:r>
            <a:r>
              <a:rPr lang="en-US" altLang="ko-KR" sz="1400" dirty="0">
                <a:latin typeface="Times New Roman" pitchFamily="18" charset="0"/>
                <a:ea typeface="굴림" charset="-127"/>
              </a:rPr>
              <a:t>=0.28x10</a:t>
            </a:r>
            <a:r>
              <a:rPr lang="pl-PL" sz="1400" baseline="30000" dirty="0">
                <a:latin typeface="Times New Roman" pitchFamily="18" charset="0"/>
              </a:rPr>
              <a:t>-20</a:t>
            </a:r>
            <a:r>
              <a:rPr lang="pl-PL" sz="1400" dirty="0">
                <a:latin typeface="Times New Roman" pitchFamily="18" charset="0"/>
              </a:rPr>
              <a:t>m</a:t>
            </a:r>
            <a:r>
              <a:rPr lang="pl-PL" sz="1400" baseline="30000" dirty="0">
                <a:latin typeface="Times New Roman" pitchFamily="18" charset="0"/>
              </a:rPr>
              <a:t>2</a:t>
            </a:r>
            <a:r>
              <a:rPr lang="pl-PL" sz="1400" dirty="0">
                <a:latin typeface="Times New Roman" pitchFamily="18" charset="0"/>
              </a:rPr>
              <a:t> </a:t>
            </a:r>
          </a:p>
        </p:txBody>
      </p:sp>
      <p:sp>
        <p:nvSpPr>
          <p:cNvPr id="2" name="직사각형 1"/>
          <p:cNvSpPr/>
          <p:nvPr/>
        </p:nvSpPr>
        <p:spPr>
          <a:xfrm>
            <a:off x="6028660" y="1991104"/>
            <a:ext cx="2828261" cy="1938992"/>
          </a:xfrm>
          <a:prstGeom prst="rect">
            <a:avLst/>
          </a:prstGeom>
        </p:spPr>
        <p:txBody>
          <a:bodyPr wrap="square">
            <a:spAutoFit/>
          </a:bodyPr>
          <a:lstStyle/>
          <a:p>
            <a:r>
              <a:rPr lang="pl-PL" altLang="ko-KR" dirty="0"/>
              <a:t>Zecca/Karwasz @ above 1000 eV underestimated due to lack of retarding field analyser in their apparatus</a:t>
            </a:r>
            <a:endParaRPr lang="ko-KR" altLang="en-US" dirty="0"/>
          </a:p>
        </p:txBody>
      </p:sp>
    </p:spTree>
    <p:extLst>
      <p:ext uri="{BB962C8B-B14F-4D97-AF65-F5344CB8AC3E}">
        <p14:creationId xmlns:p14="http://schemas.microsoft.com/office/powerpoint/2010/main" val="2591799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V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61" y="1144366"/>
            <a:ext cx="6773354" cy="47331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31887" y="1172313"/>
            <a:ext cx="8229600" cy="11430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marL="342900" indent="-342900" latinLnBrk="0">
              <a:buFont typeface="Wingdings" pitchFamily="2" charset="2"/>
              <a:buChar char="ü"/>
            </a:pPr>
            <a:r>
              <a:rPr kumimoji="0" lang="pl-PL" kern="0" dirty="0" smtClean="0"/>
              <a:t>Zero-energy limit</a:t>
            </a:r>
            <a:endParaRPr kumimoji="0" lang="en-US" altLang="ko-KR" kern="0" dirty="0">
              <a:ea typeface="굴림" charset="-127"/>
            </a:endParaRPr>
          </a:p>
        </p:txBody>
      </p:sp>
      <p:sp>
        <p:nvSpPr>
          <p:cNvPr id="3" name="직사각형 2"/>
          <p:cNvSpPr/>
          <p:nvPr/>
        </p:nvSpPr>
        <p:spPr>
          <a:xfrm>
            <a:off x="249256" y="5717532"/>
            <a:ext cx="8962988" cy="707886"/>
          </a:xfrm>
          <a:prstGeom prst="rect">
            <a:avLst/>
          </a:prstGeom>
        </p:spPr>
        <p:txBody>
          <a:bodyPr wrap="square">
            <a:spAutoFit/>
          </a:bodyPr>
          <a:lstStyle/>
          <a:p>
            <a:r>
              <a:rPr lang="pl-PL" altLang="ko-KR" dirty="0"/>
              <a:t>MERT merges well @ 0.1 eV with L-B recommended (=Ferch’s and Lohmann/Buckman exp/ total) </a:t>
            </a:r>
            <a:endParaRPr lang="ko-KR" altLang="en-US" dirty="0"/>
          </a:p>
        </p:txBody>
      </p:sp>
    </p:spTree>
    <p:extLst>
      <p:ext uri="{BB962C8B-B14F-4D97-AF65-F5344CB8AC3E}">
        <p14:creationId xmlns:p14="http://schemas.microsoft.com/office/powerpoint/2010/main" val="867881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47887" y="1210304"/>
            <a:ext cx="5051425" cy="682291"/>
          </a:xfrm>
        </p:spPr>
        <p:txBody>
          <a:bodyPr/>
          <a:lstStyle/>
          <a:p>
            <a:r>
              <a:rPr lang="pl-PL" dirty="0">
                <a:solidFill>
                  <a:srgbClr val="3366CC"/>
                </a:solidFill>
              </a:rPr>
              <a:t>L-B recommended: differences</a:t>
            </a:r>
            <a:endParaRPr lang="en-US" altLang="ko-KR" dirty="0">
              <a:solidFill>
                <a:srgbClr val="3366CC"/>
              </a:solidFill>
              <a:ea typeface="굴림" charset="-127"/>
            </a:endParaRPr>
          </a:p>
        </p:txBody>
      </p:sp>
      <p:sp>
        <p:nvSpPr>
          <p:cNvPr id="27652" name="Text Box 4"/>
          <p:cNvSpPr txBox="1">
            <a:spLocks noChangeArrowheads="1"/>
          </p:cNvSpPr>
          <p:nvPr/>
        </p:nvSpPr>
        <p:spPr bwMode="auto">
          <a:xfrm>
            <a:off x="5508625" y="6381750"/>
            <a:ext cx="3381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1400">
                <a:solidFill>
                  <a:schemeClr val="tx1"/>
                </a:solidFill>
              </a:rPr>
              <a:t>*Karwasz, Fedus, Służewski, Karbowski </a:t>
            </a:r>
            <a:endParaRPr lang="en-US" altLang="ko-KR" sz="1400">
              <a:solidFill>
                <a:schemeClr val="tx1"/>
              </a:solidFill>
              <a:ea typeface="굴림" charset="-127"/>
            </a:endParaRP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545" y="2032275"/>
            <a:ext cx="7278134" cy="41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937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T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3698"/>
            <a:ext cx="5984948" cy="4430601"/>
          </a:xfrm>
          <a:prstGeom prst="rect">
            <a:avLst/>
          </a:prstGeom>
          <a:noFill/>
          <a:extLst>
            <a:ext uri="{909E8E84-426E-40DD-AFC4-6F175D3DCCD1}">
              <a14:hiddenFill xmlns:a14="http://schemas.microsoft.com/office/drawing/2010/main">
                <a:solidFill>
                  <a:srgbClr val="FFFFFF"/>
                </a:solidFill>
              </a14:hiddenFill>
            </a:ext>
          </a:extLst>
        </p:spPr>
      </p:pic>
      <p:sp>
        <p:nvSpPr>
          <p:cNvPr id="3" name="직사각형 2"/>
          <p:cNvSpPr/>
          <p:nvPr/>
        </p:nvSpPr>
        <p:spPr>
          <a:xfrm>
            <a:off x="5454503" y="1918163"/>
            <a:ext cx="3689498" cy="2862322"/>
          </a:xfrm>
          <a:prstGeom prst="rect">
            <a:avLst/>
          </a:prstGeom>
        </p:spPr>
        <p:txBody>
          <a:bodyPr wrap="square">
            <a:spAutoFit/>
          </a:bodyPr>
          <a:lstStyle/>
          <a:p>
            <a:pPr marL="457200" indent="-457200">
              <a:buFont typeface="Wingdings" pitchFamily="2" charset="2"/>
              <a:buChar char="v"/>
            </a:pPr>
            <a:r>
              <a:rPr lang="en-US" altLang="ko-KR" dirty="0" smtClean="0"/>
              <a:t>Recommended</a:t>
            </a:r>
          </a:p>
          <a:p>
            <a:pPr marL="800100" lvl="1" indent="-342900">
              <a:buFont typeface="Wingdings" pitchFamily="2" charset="2"/>
              <a:buChar char="Ø"/>
            </a:pPr>
            <a:r>
              <a:rPr lang="pl-PL" altLang="ko-KR" dirty="0" smtClean="0"/>
              <a:t>L-B </a:t>
            </a:r>
            <a:r>
              <a:rPr lang="pl-PL" altLang="ko-KR" dirty="0"/>
              <a:t>total recommended at 0.1-1000 </a:t>
            </a:r>
            <a:r>
              <a:rPr lang="pl-PL" altLang="ko-KR" dirty="0" smtClean="0"/>
              <a:t>eV</a:t>
            </a:r>
            <a:endParaRPr lang="en-US" altLang="ko-KR" dirty="0" smtClean="0"/>
          </a:p>
          <a:p>
            <a:pPr marL="800100" lvl="1" indent="-342900">
              <a:buFont typeface="Wingdings" pitchFamily="2" charset="2"/>
              <a:buChar char="Ø"/>
            </a:pPr>
            <a:r>
              <a:rPr lang="pl-PL" altLang="ko-KR" dirty="0" smtClean="0"/>
              <a:t>Born-Bethe </a:t>
            </a:r>
            <a:r>
              <a:rPr lang="pl-PL" altLang="ko-KR" dirty="0"/>
              <a:t>fit to Ariyosanghe at 1000-4000 </a:t>
            </a:r>
            <a:r>
              <a:rPr lang="pl-PL" altLang="ko-KR" dirty="0" smtClean="0"/>
              <a:t>eV</a:t>
            </a:r>
            <a:endParaRPr lang="en-US" altLang="ko-KR" dirty="0"/>
          </a:p>
          <a:p>
            <a:pPr marL="800100" lvl="1" indent="-342900">
              <a:buFont typeface="Wingdings" pitchFamily="2" charset="2"/>
              <a:buChar char="Ø"/>
            </a:pPr>
            <a:r>
              <a:rPr lang="pl-PL" altLang="ko-KR" dirty="0" smtClean="0"/>
              <a:t> </a:t>
            </a:r>
            <a:r>
              <a:rPr lang="pl-PL" altLang="ko-KR" dirty="0"/>
              <a:t>MERT elastic below 1 eV</a:t>
            </a:r>
            <a:br>
              <a:rPr lang="pl-PL" altLang="ko-KR" dirty="0"/>
            </a:br>
            <a:endParaRPr lang="en-US" altLang="ko-KR" dirty="0">
              <a:ea typeface="굴림" charset="-127"/>
            </a:endParaRPr>
          </a:p>
        </p:txBody>
      </p:sp>
    </p:spTree>
    <p:extLst>
      <p:ext uri="{BB962C8B-B14F-4D97-AF65-F5344CB8AC3E}">
        <p14:creationId xmlns:p14="http://schemas.microsoft.com/office/powerpoint/2010/main" val="1525627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8"/>
          <p:cNvSpPr>
            <a:spLocks noGrp="1"/>
          </p:cNvSpPr>
          <p:nvPr>
            <p:ph idx="1"/>
          </p:nvPr>
        </p:nvSpPr>
        <p:spPr>
          <a:xfrm>
            <a:off x="457200" y="1320509"/>
            <a:ext cx="8229600" cy="4525963"/>
          </a:xfrm>
        </p:spPr>
        <p:txBody>
          <a:bodyPr/>
          <a:lstStyle/>
          <a:p>
            <a:pPr marL="0" lvl="0" indent="0">
              <a:buNone/>
            </a:pPr>
            <a:r>
              <a:rPr lang="en-US" altLang="ko-KR" dirty="0" smtClean="0"/>
              <a:t>Nakano et al (1991)</a:t>
            </a:r>
          </a:p>
          <a:p>
            <a:pPr lvl="0"/>
            <a:endParaRPr lang="ko-KR" altLang="ko-KR" dirty="0" smtClean="0"/>
          </a:p>
          <a:p>
            <a:endParaRPr lang="ko-KR" altLang="en-US" dirty="0"/>
          </a:p>
        </p:txBody>
      </p:sp>
      <p:sp>
        <p:nvSpPr>
          <p:cNvPr id="8" name="직사각형 7"/>
          <p:cNvSpPr/>
          <p:nvPr/>
        </p:nvSpPr>
        <p:spPr>
          <a:xfrm>
            <a:off x="1541717" y="374391"/>
            <a:ext cx="7219507" cy="523220"/>
          </a:xfrm>
          <a:prstGeom prst="rect">
            <a:avLst/>
          </a:prstGeom>
        </p:spPr>
        <p:txBody>
          <a:bodyPr wrap="square">
            <a:spAutoFit/>
          </a:bodyPr>
          <a:lstStyle/>
          <a:p>
            <a:r>
              <a:rPr lang="en-US" altLang="ko-KR" sz="2800" b="1" dirty="0" smtClean="0">
                <a:solidFill>
                  <a:schemeClr val="bg1"/>
                </a:solidFill>
              </a:rPr>
              <a:t>Dissociation cross section- Partial</a:t>
            </a:r>
            <a:endParaRPr lang="ko-KR" altLang="en-US" sz="2800" b="1" dirty="0">
              <a:solidFill>
                <a:schemeClr val="bg1"/>
              </a:solidFill>
            </a:endParaRPr>
          </a:p>
        </p:txBody>
      </p:sp>
      <p:pic>
        <p:nvPicPr>
          <p:cNvPr id="16" name="그림 15"/>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96904"/>
            <a:ext cx="2948467" cy="3795077"/>
          </a:xfrm>
          <a:prstGeom prst="rect">
            <a:avLst/>
          </a:prstGeom>
          <a:noFill/>
          <a:ln>
            <a:noFill/>
          </a:ln>
        </p:spPr>
      </p:pic>
      <p:pic>
        <p:nvPicPr>
          <p:cNvPr id="17" name="그림 16"/>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38671"/>
            <a:ext cx="3168650" cy="762000"/>
          </a:xfrm>
          <a:prstGeom prst="rect">
            <a:avLst/>
          </a:prstGeom>
          <a:noFill/>
          <a:ln>
            <a:noFill/>
          </a:ln>
        </p:spPr>
      </p:pic>
      <p:sp>
        <p:nvSpPr>
          <p:cNvPr id="14" name="직사각형 13"/>
          <p:cNvSpPr/>
          <p:nvPr/>
        </p:nvSpPr>
        <p:spPr>
          <a:xfrm>
            <a:off x="4008473" y="2363281"/>
            <a:ext cx="4572000" cy="3477875"/>
          </a:xfrm>
          <a:prstGeom prst="rect">
            <a:avLst/>
          </a:prstGeom>
        </p:spPr>
        <p:txBody>
          <a:bodyPr>
            <a:spAutoFit/>
          </a:bodyPr>
          <a:lstStyle/>
          <a:p>
            <a:pPr marL="342900" indent="-342900" eaLnBrk="0" latinLnBrk="0">
              <a:buFont typeface="Wingdings" pitchFamily="2" charset="2"/>
              <a:buChar char="v"/>
            </a:pPr>
            <a:r>
              <a:rPr lang="en-US" altLang="ko-KR" dirty="0"/>
              <a:t> </a:t>
            </a:r>
            <a:r>
              <a:rPr lang="en-US" altLang="ko-KR" dirty="0" smtClean="0"/>
              <a:t>Threshold-ionization </a:t>
            </a:r>
            <a:r>
              <a:rPr lang="en-US" altLang="ko-KR" dirty="0"/>
              <a:t>mass </a:t>
            </a:r>
            <a:r>
              <a:rPr lang="en-US" altLang="ko-KR" dirty="0" smtClean="0"/>
              <a:t>spectrometry</a:t>
            </a:r>
          </a:p>
          <a:p>
            <a:pPr marL="342900" lvl="0" indent="-342900" eaLnBrk="0" latinLnBrk="0">
              <a:buFont typeface="Wingdings" pitchFamily="2" charset="2"/>
              <a:buChar char="v"/>
            </a:pPr>
            <a:r>
              <a:rPr lang="en-US" altLang="ko-KR" dirty="0" smtClean="0"/>
              <a:t>The </a:t>
            </a:r>
            <a:r>
              <a:rPr lang="en-US" altLang="ko-KR" dirty="0"/>
              <a:t>semi-empirical total electronic-excitation cross section given by </a:t>
            </a:r>
            <a:r>
              <a:rPr lang="en-US" altLang="ko-KR" dirty="0" err="1"/>
              <a:t>Kanik</a:t>
            </a:r>
            <a:r>
              <a:rPr lang="en-US" altLang="ko-KR" dirty="0"/>
              <a:t> </a:t>
            </a:r>
            <a:r>
              <a:rPr lang="en-US" altLang="ko-KR" i="1" dirty="0"/>
              <a:t>et al. </a:t>
            </a:r>
            <a:r>
              <a:rPr lang="en-US" altLang="ko-KR" dirty="0"/>
              <a:t>[21] lies slightly above the data of Nakano et al</a:t>
            </a:r>
            <a:r>
              <a:rPr lang="en-US" altLang="ko-KR" dirty="0" smtClean="0"/>
              <a:t>. </a:t>
            </a:r>
          </a:p>
          <a:p>
            <a:pPr marL="342900" lvl="0" indent="-342900" eaLnBrk="0" latinLnBrk="0">
              <a:buFont typeface="Wingdings" pitchFamily="2" charset="2"/>
              <a:buChar char="v"/>
            </a:pPr>
            <a:r>
              <a:rPr lang="en-US" altLang="ko-KR" dirty="0" smtClean="0"/>
              <a:t>[</a:t>
            </a:r>
            <a:r>
              <a:rPr lang="en-US" altLang="ko-KR" dirty="0" err="1"/>
              <a:t>Karwasz</a:t>
            </a:r>
            <a:r>
              <a:rPr lang="en-US" altLang="ko-KR" dirty="0"/>
              <a:t> et al 2001] In CH</a:t>
            </a:r>
            <a:r>
              <a:rPr lang="en-US" altLang="ko-KR" baseline="-25000" dirty="0"/>
              <a:t>4</a:t>
            </a:r>
            <a:r>
              <a:rPr lang="en-US" altLang="ko-KR" dirty="0"/>
              <a:t> all electronic excitation processes result in </a:t>
            </a:r>
            <a:r>
              <a:rPr lang="en-US" altLang="ko-KR" i="1" dirty="0"/>
              <a:t>dissociation </a:t>
            </a:r>
            <a:r>
              <a:rPr lang="en-US" altLang="ko-KR" dirty="0"/>
              <a:t>into neutral fragments, mainly into CH</a:t>
            </a:r>
            <a:r>
              <a:rPr lang="en-US" altLang="ko-KR" baseline="-25000" dirty="0"/>
              <a:t>3 </a:t>
            </a:r>
            <a:r>
              <a:rPr lang="en-US" altLang="ko-KR" dirty="0"/>
              <a:t>and CH</a:t>
            </a:r>
            <a:r>
              <a:rPr lang="en-US" altLang="ko-KR" baseline="-25000" dirty="0"/>
              <a:t>2</a:t>
            </a:r>
            <a:r>
              <a:rPr lang="en-US" altLang="ko-KR" dirty="0"/>
              <a:t> fragment channels. </a:t>
            </a:r>
            <a:endParaRPr lang="ko-KR" altLang="ko-KR" dirty="0"/>
          </a:p>
        </p:txBody>
      </p:sp>
    </p:spTree>
    <p:extLst>
      <p:ext uri="{BB962C8B-B14F-4D97-AF65-F5344CB8AC3E}">
        <p14:creationId xmlns:p14="http://schemas.microsoft.com/office/powerpoint/2010/main" val="2083681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499728" y="1221662"/>
            <a:ext cx="8442251" cy="1938992"/>
          </a:xfrm>
          <a:prstGeom prst="rect">
            <a:avLst/>
          </a:prstGeom>
        </p:spPr>
        <p:txBody>
          <a:bodyPr wrap="square">
            <a:spAutoFit/>
          </a:bodyPr>
          <a:lstStyle/>
          <a:p>
            <a:pPr lvl="0" eaLnBrk="0" latinLnBrk="0"/>
            <a:r>
              <a:rPr lang="en-US" altLang="ko-KR" b="1" u="sng" dirty="0" err="1"/>
              <a:t>Motlagh</a:t>
            </a:r>
            <a:r>
              <a:rPr lang="en-US" altLang="ko-KR" b="1" u="sng" dirty="0"/>
              <a:t> &amp; Moore (1998)</a:t>
            </a:r>
            <a:endParaRPr lang="ko-KR" altLang="ko-KR" dirty="0"/>
          </a:p>
          <a:p>
            <a:pPr marL="342900" lvl="0" indent="-342900" latinLnBrk="0">
              <a:buFont typeface="Wingdings" pitchFamily="2" charset="2"/>
              <a:buChar char="v"/>
            </a:pPr>
            <a:r>
              <a:rPr lang="en-US" altLang="ko-KR" dirty="0"/>
              <a:t>chemical getter </a:t>
            </a:r>
            <a:r>
              <a:rPr lang="en-US" altLang="ko-KR" dirty="0" smtClean="0"/>
              <a:t>technique</a:t>
            </a:r>
          </a:p>
          <a:p>
            <a:pPr marL="342900" lvl="0" indent="-342900" latinLnBrk="0">
              <a:buFont typeface="Wingdings" pitchFamily="2" charset="2"/>
              <a:buChar char="v"/>
            </a:pPr>
            <a:r>
              <a:rPr lang="en-US" altLang="ko-KR" dirty="0" smtClean="0"/>
              <a:t>It measured </a:t>
            </a:r>
            <a:r>
              <a:rPr lang="en-US" altLang="ko-KR" dirty="0"/>
              <a:t>the relative cross section for the production of CH</a:t>
            </a:r>
            <a:r>
              <a:rPr lang="en-US" altLang="ko-KR" baseline="-25000" dirty="0"/>
              <a:t>3</a:t>
            </a:r>
            <a:r>
              <a:rPr lang="en-US" altLang="ko-KR" dirty="0"/>
              <a:t> from electron impact on CH</a:t>
            </a:r>
            <a:r>
              <a:rPr lang="en-US" altLang="ko-KR" baseline="-25000" dirty="0"/>
              <a:t>4</a:t>
            </a:r>
            <a:r>
              <a:rPr lang="en-US" altLang="ko-KR" dirty="0"/>
              <a:t>. </a:t>
            </a:r>
            <a:endParaRPr lang="en-US" altLang="ko-KR" dirty="0" smtClean="0"/>
          </a:p>
          <a:p>
            <a:pPr marL="342900" lvl="0" indent="-342900" latinLnBrk="0">
              <a:buFont typeface="Wingdings" pitchFamily="2" charset="2"/>
              <a:buChar char="v"/>
            </a:pPr>
            <a:r>
              <a:rPr lang="en-US" altLang="ko-KR" dirty="0" smtClean="0"/>
              <a:t>normalize </a:t>
            </a:r>
            <a:r>
              <a:rPr lang="en-US" altLang="ko-KR" dirty="0"/>
              <a:t>the measurements to the difference‘‘</a:t>
            </a:r>
            <a:r>
              <a:rPr lang="en-US" altLang="ko-KR" b="1" dirty="0"/>
              <a:t>(total dis.) – (total </a:t>
            </a:r>
            <a:r>
              <a:rPr lang="en-US" altLang="ko-KR" b="1" dirty="0" err="1"/>
              <a:t>d.i</a:t>
            </a:r>
            <a:r>
              <a:rPr lang="en-US" altLang="ko-KR" b="1" dirty="0"/>
              <a:t>.) + H</a:t>
            </a:r>
            <a:r>
              <a:rPr lang="en-US" altLang="ko-KR" b="1" baseline="30000" dirty="0"/>
              <a:t>+</a:t>
            </a:r>
            <a:r>
              <a:rPr lang="en-US" altLang="ko-KR" b="1" dirty="0"/>
              <a:t>[</a:t>
            </a:r>
            <a:r>
              <a:rPr lang="en-US" altLang="ko-KR" b="1" dirty="0" err="1"/>
              <a:t>d.i</a:t>
            </a:r>
            <a:r>
              <a:rPr lang="en-US" altLang="ko-KR" b="1" dirty="0"/>
              <a:t>.]</a:t>
            </a:r>
            <a:r>
              <a:rPr lang="en-US" altLang="ko-KR" dirty="0"/>
              <a:t>; the result is labeled ‘‘</a:t>
            </a:r>
            <a:r>
              <a:rPr lang="en-US" altLang="ko-KR" b="1" dirty="0"/>
              <a:t>CH</a:t>
            </a:r>
            <a:r>
              <a:rPr lang="en-US" altLang="ko-KR" b="1" baseline="-25000" dirty="0"/>
              <a:t>3</a:t>
            </a:r>
            <a:r>
              <a:rPr lang="en-US" altLang="ko-KR" b="1" dirty="0"/>
              <a:t> [</a:t>
            </a:r>
            <a:r>
              <a:rPr lang="en-US" altLang="ko-KR" b="1" dirty="0" err="1"/>
              <a:t>n.d.</a:t>
            </a:r>
            <a:r>
              <a:rPr lang="en-US" altLang="ko-KR" b="1" dirty="0"/>
              <a:t> + </a:t>
            </a:r>
            <a:r>
              <a:rPr lang="en-US" altLang="ko-KR" b="1" dirty="0" err="1"/>
              <a:t>d.i</a:t>
            </a:r>
            <a:r>
              <a:rPr lang="en-US" altLang="ko-KR" b="1" dirty="0"/>
              <a:t>.]</a:t>
            </a:r>
            <a:r>
              <a:rPr lang="en-US" altLang="ko-KR" dirty="0"/>
              <a:t>.’’ </a:t>
            </a:r>
            <a:endParaRPr lang="ko-KR" altLang="ko-KR" dirty="0"/>
          </a:p>
        </p:txBody>
      </p:sp>
      <p:pic>
        <p:nvPicPr>
          <p:cNvPr id="3" name="그림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28" y="3258878"/>
            <a:ext cx="3848988" cy="3503429"/>
          </a:xfrm>
          <a:prstGeom prst="rect">
            <a:avLst/>
          </a:prstGeom>
          <a:noFill/>
          <a:ln>
            <a:noFill/>
          </a:ln>
        </p:spPr>
      </p:pic>
      <p:sp>
        <p:nvSpPr>
          <p:cNvPr id="5" name="텍스트 상자 2"/>
          <p:cNvSpPr txBox="1">
            <a:spLocks noChangeArrowheads="1"/>
          </p:cNvSpPr>
          <p:nvPr/>
        </p:nvSpPr>
        <p:spPr bwMode="auto">
          <a:xfrm>
            <a:off x="4805915" y="3300890"/>
            <a:ext cx="4210493" cy="33869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latinLnBrk="0">
              <a:lnSpc>
                <a:spcPct val="115000"/>
              </a:lnSpc>
              <a:spcAft>
                <a:spcPts val="0"/>
              </a:spcAft>
            </a:pPr>
            <a:r>
              <a:rPr lang="en-US" sz="1500" kern="0" dirty="0">
                <a:effectLst/>
                <a:latin typeface="Times New Roman"/>
                <a:ea typeface="맑은 고딕"/>
                <a:cs typeface="Times New Roman"/>
              </a:rPr>
              <a:t>FIG. 4. The cross section for the production of CH</a:t>
            </a:r>
            <a:r>
              <a:rPr lang="en-US" sz="1500" kern="0" baseline="-25000" dirty="0">
                <a:effectLst/>
                <a:latin typeface="Times New Roman"/>
                <a:ea typeface="맑은 고딕"/>
                <a:cs typeface="Times New Roman"/>
              </a:rPr>
              <a:t>3</a:t>
            </a:r>
            <a:r>
              <a:rPr lang="en-US" sz="1500" kern="0" dirty="0">
                <a:effectLst/>
                <a:latin typeface="Times New Roman"/>
                <a:ea typeface="맑은 고딕"/>
                <a:cs typeface="Times New Roman"/>
              </a:rPr>
              <a:t> by neutral dissociation (</a:t>
            </a:r>
            <a:r>
              <a:rPr lang="en-US" sz="1500" kern="0" dirty="0" err="1">
                <a:effectLst/>
                <a:latin typeface="Times New Roman"/>
                <a:ea typeface="맑은 고딕"/>
                <a:cs typeface="Times New Roman"/>
              </a:rPr>
              <a:t>n.d.</a:t>
            </a:r>
            <a:r>
              <a:rPr lang="en-US" sz="1500" kern="0" dirty="0">
                <a:effectLst/>
                <a:latin typeface="Times New Roman"/>
                <a:ea typeface="맑은 고딕"/>
                <a:cs typeface="Times New Roman"/>
              </a:rPr>
              <a:t>) and dissociative ionization (</a:t>
            </a:r>
            <a:r>
              <a:rPr lang="en-US" sz="1500" kern="0" dirty="0" err="1">
                <a:effectLst/>
                <a:latin typeface="Times New Roman"/>
                <a:ea typeface="맑은 고딕"/>
                <a:cs typeface="Times New Roman"/>
              </a:rPr>
              <a:t>d.i</a:t>
            </a:r>
            <a:r>
              <a:rPr lang="en-US" sz="1500" kern="0" dirty="0">
                <a:effectLst/>
                <a:latin typeface="Times New Roman"/>
                <a:ea typeface="맑은 고딕"/>
                <a:cs typeface="Times New Roman"/>
              </a:rPr>
              <a:t>.) from electron impact on CH</a:t>
            </a:r>
            <a:r>
              <a:rPr lang="en-US" sz="1500" kern="0" baseline="-25000" dirty="0">
                <a:effectLst/>
                <a:latin typeface="Times New Roman"/>
                <a:ea typeface="맑은 고딕"/>
                <a:cs typeface="Times New Roman"/>
              </a:rPr>
              <a:t>4</a:t>
            </a:r>
            <a:r>
              <a:rPr lang="en-US" sz="1500" kern="0" dirty="0">
                <a:effectLst/>
                <a:latin typeface="Times New Roman"/>
                <a:ea typeface="맑은 고딕"/>
                <a:cs typeface="Times New Roman"/>
              </a:rPr>
              <a:t> (</a:t>
            </a:r>
            <a:r>
              <a:rPr lang="en-US" sz="1500" kern="0" dirty="0">
                <a:effectLst/>
                <a:latin typeface="Times New Roman"/>
                <a:ea typeface="맑은 고딕"/>
                <a:cs typeface="Times New Roman"/>
                <a:sym typeface="Symbol"/>
              </a:rPr>
              <a:t></a:t>
            </a:r>
            <a:r>
              <a:rPr lang="en-US" sz="1500" kern="0" dirty="0">
                <a:effectLst/>
                <a:latin typeface="Times New Roman"/>
                <a:ea typeface="맑은 고딕"/>
                <a:cs typeface="Times New Roman"/>
              </a:rPr>
              <a:t>) normalized to the</a:t>
            </a:r>
            <a:endParaRPr lang="ko-KR" sz="1500" kern="100" dirty="0">
              <a:effectLst/>
              <a:latin typeface="맑은 고딕"/>
              <a:ea typeface="맑은 고딕"/>
              <a:cs typeface="Times New Roman"/>
            </a:endParaRPr>
          </a:p>
          <a:p>
            <a:pPr algn="just" latinLnBrk="0">
              <a:lnSpc>
                <a:spcPct val="115000"/>
              </a:lnSpc>
              <a:spcAft>
                <a:spcPts val="0"/>
              </a:spcAft>
            </a:pPr>
            <a:r>
              <a:rPr lang="en-US" sz="1500" kern="0" dirty="0">
                <a:effectLst/>
                <a:latin typeface="Times New Roman"/>
                <a:ea typeface="맑은 고딕"/>
                <a:cs typeface="Times New Roman"/>
              </a:rPr>
              <a:t>difference between the </a:t>
            </a:r>
            <a:r>
              <a:rPr lang="en-US" sz="1500" u="sng" kern="0" dirty="0">
                <a:effectLst/>
                <a:latin typeface="Times New Roman"/>
                <a:ea typeface="맑은 고딕"/>
                <a:cs typeface="Times New Roman"/>
              </a:rPr>
              <a:t>total dissociation cross section [15] (</a:t>
            </a:r>
            <a:r>
              <a:rPr lang="en-US" sz="1500" u="sng" kern="0" dirty="0">
                <a:effectLst/>
                <a:latin typeface="Bookman Old Style"/>
                <a:ea typeface="맑은 고딕"/>
                <a:cs typeface="Times New Roman"/>
              </a:rPr>
              <a:t>■</a:t>
            </a:r>
            <a:r>
              <a:rPr lang="en-US" sz="1500" u="sng" kern="0" dirty="0">
                <a:effectLst/>
                <a:latin typeface="Times New Roman"/>
                <a:ea typeface="맑은 고딕"/>
                <a:cs typeface="Times New Roman"/>
              </a:rPr>
              <a:t>)</a:t>
            </a:r>
            <a:r>
              <a:rPr lang="en-US" sz="1500" kern="0" dirty="0">
                <a:effectLst/>
                <a:latin typeface="Times New Roman"/>
                <a:ea typeface="맑은 고딕"/>
                <a:cs typeface="Times New Roman"/>
              </a:rPr>
              <a:t> and the </a:t>
            </a:r>
            <a:r>
              <a:rPr lang="en-US" sz="1500" u="sng" kern="0" dirty="0">
                <a:effectLst/>
                <a:latin typeface="Times New Roman"/>
                <a:ea typeface="맑은 고딕"/>
                <a:cs typeface="Times New Roman"/>
              </a:rPr>
              <a:t>total dissociative ionization cross section apart from the contribution of dissociative ionization to CH</a:t>
            </a:r>
            <a:r>
              <a:rPr lang="en-US" sz="1500" u="sng" kern="0" baseline="-25000" dirty="0">
                <a:effectLst/>
                <a:latin typeface="Times New Roman"/>
                <a:ea typeface="맑은 고딕"/>
                <a:cs typeface="Times New Roman"/>
              </a:rPr>
              <a:t>3</a:t>
            </a:r>
            <a:r>
              <a:rPr lang="en-US" sz="1500" u="sng" kern="0" dirty="0">
                <a:effectLst/>
                <a:latin typeface="Times New Roman"/>
                <a:ea typeface="맑은 고딕"/>
                <a:cs typeface="Times New Roman"/>
              </a:rPr>
              <a:t> production [3] (+).</a:t>
            </a:r>
            <a:endParaRPr lang="ko-KR" sz="1500" kern="100" dirty="0">
              <a:effectLst/>
              <a:latin typeface="맑은 고딕"/>
              <a:ea typeface="맑은 고딕"/>
              <a:cs typeface="Times New Roman"/>
            </a:endParaRPr>
          </a:p>
          <a:p>
            <a:pPr algn="just" latinLnBrk="0">
              <a:lnSpc>
                <a:spcPct val="115000"/>
              </a:lnSpc>
              <a:spcAft>
                <a:spcPts val="0"/>
              </a:spcAft>
            </a:pPr>
            <a:r>
              <a:rPr lang="en-US" sz="1500" kern="0" dirty="0">
                <a:effectLst/>
                <a:latin typeface="Times New Roman"/>
                <a:ea typeface="맑은 고딕"/>
                <a:cs typeface="Times New Roman"/>
              </a:rPr>
              <a:t>The cross section for production of CH</a:t>
            </a:r>
            <a:r>
              <a:rPr lang="en-US" sz="1500" kern="0" baseline="-25000" dirty="0">
                <a:effectLst/>
                <a:latin typeface="Times New Roman"/>
                <a:ea typeface="맑은 고딕"/>
                <a:cs typeface="Times New Roman"/>
              </a:rPr>
              <a:t>3</a:t>
            </a:r>
            <a:r>
              <a:rPr lang="en-US" sz="1500" kern="0" dirty="0">
                <a:effectLst/>
                <a:latin typeface="Times New Roman"/>
                <a:ea typeface="맑은 고딕"/>
                <a:cs typeface="Times New Roman"/>
              </a:rPr>
              <a:t> by dissociative ionization is taken equal to the cross section for the production of H</a:t>
            </a:r>
            <a:r>
              <a:rPr lang="en-US" sz="1500" kern="0" baseline="30000" dirty="0">
                <a:effectLst/>
                <a:latin typeface="Times New Roman"/>
                <a:ea typeface="맑은 고딕"/>
                <a:cs typeface="Times New Roman"/>
              </a:rPr>
              <a:t>+</a:t>
            </a:r>
            <a:r>
              <a:rPr lang="en-US" sz="1500" kern="0" dirty="0">
                <a:effectLst/>
                <a:latin typeface="Times New Roman"/>
                <a:ea typeface="맑은 고딕"/>
                <a:cs typeface="Times New Roman"/>
              </a:rPr>
              <a:t> by dissociative ionization (X ).</a:t>
            </a:r>
            <a:endParaRPr lang="ko-KR" sz="1500" kern="100" dirty="0">
              <a:effectLst/>
              <a:latin typeface="맑은 고딕"/>
              <a:ea typeface="맑은 고딕"/>
              <a:cs typeface="Times New Roman"/>
            </a:endParaRPr>
          </a:p>
        </p:txBody>
      </p:sp>
    </p:spTree>
    <p:extLst>
      <p:ext uri="{BB962C8B-B14F-4D97-AF65-F5344CB8AC3E}">
        <p14:creationId xmlns:p14="http://schemas.microsoft.com/office/powerpoint/2010/main" val="25689439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375446" y="1251289"/>
            <a:ext cx="3459601" cy="400110"/>
          </a:xfrm>
          <a:prstGeom prst="rect">
            <a:avLst/>
          </a:prstGeom>
        </p:spPr>
        <p:txBody>
          <a:bodyPr wrap="none">
            <a:spAutoFit/>
          </a:bodyPr>
          <a:lstStyle/>
          <a:p>
            <a:pPr lvl="0" eaLnBrk="0" latinLnBrk="0"/>
            <a:r>
              <a:rPr lang="en-US" altLang="ko-KR" b="1" u="sng" dirty="0" err="1"/>
              <a:t>Makochekanwa</a:t>
            </a:r>
            <a:r>
              <a:rPr lang="en-US" altLang="ko-KR" b="1" u="sng" dirty="0"/>
              <a:t> et al (2006)</a:t>
            </a:r>
            <a:endParaRPr lang="ko-KR" altLang="ko-KR" dirty="0"/>
          </a:p>
        </p:txBody>
      </p:sp>
      <p:pic>
        <p:nvPicPr>
          <p:cNvPr id="3" name="그림 2"/>
          <p:cNvPicPr/>
          <p:nvPr/>
        </p:nvPicPr>
        <p:blipFill>
          <a:blip r:embed="rId2">
            <a:extLst>
              <a:ext uri="{28A0092B-C50C-407E-A947-70E740481C1C}">
                <a14:useLocalDpi xmlns:a14="http://schemas.microsoft.com/office/drawing/2010/main" val="0"/>
              </a:ext>
            </a:extLst>
          </a:blip>
          <a:srcRect/>
          <a:stretch>
            <a:fillRect/>
          </a:stretch>
        </p:blipFill>
        <p:spPr bwMode="auto">
          <a:xfrm>
            <a:off x="375446" y="1767499"/>
            <a:ext cx="3558601" cy="3421189"/>
          </a:xfrm>
          <a:prstGeom prst="rect">
            <a:avLst/>
          </a:prstGeom>
          <a:noFill/>
          <a:ln>
            <a:noFill/>
          </a:ln>
        </p:spPr>
      </p:pic>
      <p:sp>
        <p:nvSpPr>
          <p:cNvPr id="4" name="텍스트 상자 2"/>
          <p:cNvSpPr txBox="1">
            <a:spLocks noChangeArrowheads="1"/>
          </p:cNvSpPr>
          <p:nvPr/>
        </p:nvSpPr>
        <p:spPr bwMode="auto">
          <a:xfrm>
            <a:off x="421021" y="5212479"/>
            <a:ext cx="3513026" cy="12348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latinLnBrk="0">
              <a:lnSpc>
                <a:spcPct val="115000"/>
              </a:lnSpc>
              <a:spcAft>
                <a:spcPts val="0"/>
              </a:spcAft>
            </a:pPr>
            <a:r>
              <a:rPr lang="en-US" sz="1600" kern="0" dirty="0" smtClean="0">
                <a:effectLst/>
                <a:latin typeface="Times New Roman"/>
                <a:ea typeface="맑은 고딕"/>
                <a:cs typeface="Times New Roman"/>
              </a:rPr>
              <a:t>FIG. 2. Quantitative comparison of the current CH</a:t>
            </a:r>
            <a:r>
              <a:rPr lang="en-US" sz="1600" kern="0" baseline="-25000" dirty="0" smtClean="0">
                <a:effectLst/>
                <a:latin typeface="Times New Roman"/>
                <a:ea typeface="맑은 고딕"/>
                <a:cs typeface="Times New Roman"/>
              </a:rPr>
              <a:t>3</a:t>
            </a:r>
            <a:r>
              <a:rPr lang="en-US" sz="1600" kern="0" dirty="0" smtClean="0">
                <a:effectLst/>
                <a:latin typeface="Times New Roman"/>
                <a:ea typeface="맑은 고딕"/>
                <a:cs typeface="Times New Roman"/>
              </a:rPr>
              <a:t> results with previous experimental results. Note that the 10 </a:t>
            </a:r>
            <a:r>
              <a:rPr lang="en-US" sz="1600" kern="0" dirty="0" err="1" smtClean="0">
                <a:effectLst/>
                <a:latin typeface="Times New Roman"/>
                <a:ea typeface="맑은 고딕"/>
                <a:cs typeface="Times New Roman"/>
              </a:rPr>
              <a:t>eV</a:t>
            </a:r>
            <a:r>
              <a:rPr lang="en-US" sz="1600" kern="0" dirty="0" smtClean="0">
                <a:effectLst/>
                <a:latin typeface="Times New Roman"/>
                <a:ea typeface="맑은 고딕"/>
                <a:cs typeface="Times New Roman"/>
              </a:rPr>
              <a:t> value of </a:t>
            </a:r>
            <a:r>
              <a:rPr lang="en-US" sz="1600" kern="0" dirty="0" err="1" smtClean="0">
                <a:effectLst/>
                <a:latin typeface="Times New Roman"/>
                <a:ea typeface="맑은 고딕"/>
                <a:cs typeface="Times New Roman"/>
              </a:rPr>
              <a:t>Motlagh</a:t>
            </a:r>
            <a:r>
              <a:rPr lang="en-US" sz="1600" kern="0" dirty="0" smtClean="0">
                <a:effectLst/>
                <a:latin typeface="Times New Roman"/>
                <a:ea typeface="맑은 고딕"/>
                <a:cs typeface="Times New Roman"/>
              </a:rPr>
              <a:t> </a:t>
            </a:r>
            <a:r>
              <a:rPr lang="en-US" sz="1600" i="1" kern="0" dirty="0" smtClean="0">
                <a:effectLst/>
                <a:latin typeface="Times New Roman"/>
                <a:ea typeface="맑은 고딕"/>
                <a:cs typeface="Times New Roman"/>
              </a:rPr>
              <a:t>et al. </a:t>
            </a:r>
            <a:r>
              <a:rPr lang="en-US" sz="1600" kern="0" dirty="0" smtClean="0">
                <a:effectLst/>
                <a:latin typeface="Times New Roman"/>
                <a:ea typeface="맑은 고딕"/>
                <a:cs typeface="Times New Roman"/>
              </a:rPr>
              <a:t>falls on top of our 10 </a:t>
            </a:r>
            <a:r>
              <a:rPr lang="en-US" sz="1600" kern="0" dirty="0" err="1" smtClean="0">
                <a:effectLst/>
                <a:latin typeface="Times New Roman"/>
                <a:ea typeface="맑은 고딕"/>
                <a:cs typeface="Times New Roman"/>
              </a:rPr>
              <a:t>eV</a:t>
            </a:r>
            <a:r>
              <a:rPr lang="en-US" sz="1600" kern="0" dirty="0" smtClean="0">
                <a:effectLst/>
                <a:latin typeface="Times New Roman"/>
                <a:ea typeface="맑은 고딕"/>
                <a:cs typeface="Times New Roman"/>
              </a:rPr>
              <a:t> value.</a:t>
            </a:r>
            <a:endParaRPr lang="ko-KR" sz="1600" kern="100" dirty="0">
              <a:effectLst/>
              <a:latin typeface="맑은 고딕"/>
              <a:ea typeface="맑은 고딕"/>
              <a:cs typeface="Times New Roman"/>
            </a:endParaRPr>
          </a:p>
        </p:txBody>
      </p:sp>
      <p:sp>
        <p:nvSpPr>
          <p:cNvPr id="5" name="직사각형 4"/>
          <p:cNvSpPr/>
          <p:nvPr/>
        </p:nvSpPr>
        <p:spPr>
          <a:xfrm>
            <a:off x="4301901" y="1326849"/>
            <a:ext cx="4640079" cy="5355312"/>
          </a:xfrm>
          <a:prstGeom prst="rect">
            <a:avLst/>
          </a:prstGeom>
        </p:spPr>
        <p:txBody>
          <a:bodyPr wrap="square">
            <a:spAutoFit/>
          </a:bodyPr>
          <a:lstStyle/>
          <a:p>
            <a:pPr marL="342900" indent="-342900" eaLnBrk="0" latinLnBrk="0">
              <a:buFont typeface="Wingdings" pitchFamily="2" charset="2"/>
              <a:buChar char="v"/>
            </a:pPr>
            <a:r>
              <a:rPr lang="en-US" altLang="ko-KR" sz="1800" dirty="0"/>
              <a:t>Experimental Method: Crossed-beam method + threshold ionization </a:t>
            </a:r>
            <a:r>
              <a:rPr lang="en-US" altLang="ko-KR" sz="1800" dirty="0" smtClean="0"/>
              <a:t>technique</a:t>
            </a:r>
          </a:p>
          <a:p>
            <a:pPr marL="342900" lvl="1" indent="-342900" eaLnBrk="0" latinLnBrk="0">
              <a:buFont typeface="Wingdings" pitchFamily="2" charset="2"/>
              <a:buChar char="v"/>
            </a:pPr>
            <a:r>
              <a:rPr lang="en-US" altLang="ko-KR" sz="1800" dirty="0"/>
              <a:t>The agreement with the </a:t>
            </a:r>
            <a:r>
              <a:rPr lang="en-US" altLang="ko-KR" sz="1800" dirty="0" err="1"/>
              <a:t>Motlagh</a:t>
            </a:r>
            <a:r>
              <a:rPr lang="en-US" altLang="ko-KR" sz="1800" dirty="0"/>
              <a:t> </a:t>
            </a:r>
            <a:r>
              <a:rPr lang="en-US" altLang="ko-KR" sz="1800" i="1" dirty="0"/>
              <a:t>et al. </a:t>
            </a:r>
            <a:r>
              <a:rPr lang="en-US" altLang="ko-KR" sz="1800" dirty="0"/>
              <a:t>results gives invaluable information about the dissociation dynamics of CH</a:t>
            </a:r>
            <a:r>
              <a:rPr lang="en-US" altLang="ko-KR" sz="1800" baseline="-25000" dirty="0"/>
              <a:t>4</a:t>
            </a:r>
            <a:r>
              <a:rPr lang="en-US" altLang="ko-KR" sz="1800" dirty="0"/>
              <a:t> below 12.5 </a:t>
            </a:r>
            <a:r>
              <a:rPr lang="en-US" altLang="ko-KR" sz="1800" dirty="0" err="1" smtClean="0"/>
              <a:t>eV</a:t>
            </a:r>
            <a:r>
              <a:rPr lang="en-US" altLang="ko-KR" sz="1800" dirty="0" smtClean="0"/>
              <a:t>.</a:t>
            </a:r>
          </a:p>
          <a:p>
            <a:pPr marL="342900" lvl="1" indent="-342900" eaLnBrk="0" latinLnBrk="0">
              <a:buFont typeface="Wingdings" pitchFamily="2" charset="2"/>
              <a:buChar char="v"/>
            </a:pPr>
            <a:r>
              <a:rPr lang="en-US" altLang="ko-KR" sz="1800" dirty="0" smtClean="0"/>
              <a:t>This </a:t>
            </a:r>
            <a:r>
              <a:rPr lang="en-US" altLang="ko-KR" sz="1800" dirty="0"/>
              <a:t>is because </a:t>
            </a:r>
            <a:r>
              <a:rPr lang="en-US" altLang="ko-KR" sz="1800" dirty="0" err="1"/>
              <a:t>Motlagh</a:t>
            </a:r>
            <a:r>
              <a:rPr lang="en-US" altLang="ko-KR" sz="1800" dirty="0"/>
              <a:t> </a:t>
            </a:r>
            <a:r>
              <a:rPr lang="en-US" altLang="ko-KR" sz="1800" i="1" dirty="0"/>
              <a:t>et al. </a:t>
            </a:r>
            <a:r>
              <a:rPr lang="en-US" altLang="ko-KR" sz="1800" dirty="0"/>
              <a:t>assumed the cross sections for production of neutral CH</a:t>
            </a:r>
            <a:r>
              <a:rPr lang="en-US" altLang="ko-KR" sz="1800" baseline="-25000" dirty="0"/>
              <a:t>2</a:t>
            </a:r>
            <a:r>
              <a:rPr lang="en-US" altLang="ko-KR" sz="1800" dirty="0"/>
              <a:t>, CH, C, and H radicals to be negligible in the absolute value conversion process for their CH</a:t>
            </a:r>
            <a:r>
              <a:rPr lang="en-US" altLang="ko-KR" sz="1800" baseline="-25000" dirty="0"/>
              <a:t>3</a:t>
            </a:r>
            <a:r>
              <a:rPr lang="en-US" altLang="ko-KR" sz="1800" dirty="0"/>
              <a:t> results. </a:t>
            </a:r>
            <a:endParaRPr lang="en-US" altLang="ko-KR" sz="1800" dirty="0" smtClean="0"/>
          </a:p>
          <a:p>
            <a:pPr marL="342900" lvl="1" indent="-342900" eaLnBrk="0" latinLnBrk="0">
              <a:buFont typeface="Wingdings" pitchFamily="2" charset="2"/>
              <a:buChar char="v"/>
            </a:pPr>
            <a:r>
              <a:rPr lang="en-US" altLang="ko-KR" sz="1800" dirty="0" smtClean="0"/>
              <a:t>Since </a:t>
            </a:r>
            <a:r>
              <a:rPr lang="en-US" altLang="ko-KR" sz="1800" dirty="0" err="1"/>
              <a:t>Makochekanwa</a:t>
            </a:r>
            <a:r>
              <a:rPr lang="en-US" altLang="ko-KR" sz="1800" dirty="0"/>
              <a:t> et al do not make any such assumption in our data analysis, this agreement thus implies that even the next significant decay channel, i.e., </a:t>
            </a:r>
            <a:r>
              <a:rPr lang="en-US" altLang="ko-KR" sz="1800" i="1" dirty="0"/>
              <a:t>CH</a:t>
            </a:r>
            <a:r>
              <a:rPr lang="en-US" altLang="ko-KR" sz="1800" i="1" baseline="-25000" dirty="0"/>
              <a:t>2</a:t>
            </a:r>
            <a:r>
              <a:rPr lang="en-US" altLang="ko-KR" sz="1800" i="1" dirty="0"/>
              <a:t>, is</a:t>
            </a:r>
            <a:r>
              <a:rPr lang="en-US" altLang="ko-KR" sz="1800" dirty="0"/>
              <a:t>, within experimental errors, </a:t>
            </a:r>
            <a:r>
              <a:rPr lang="en-US" altLang="ko-KR" sz="1800" i="1" dirty="0"/>
              <a:t>extremely marginal or nonexistent</a:t>
            </a:r>
            <a:r>
              <a:rPr lang="en-US" altLang="ko-KR" sz="1800" dirty="0"/>
              <a:t> in this energy range.</a:t>
            </a:r>
          </a:p>
          <a:p>
            <a:pPr marL="342900" indent="-342900" eaLnBrk="0" latinLnBrk="0">
              <a:buFont typeface="Wingdings" pitchFamily="2" charset="2"/>
              <a:buChar char="v"/>
            </a:pPr>
            <a:endParaRPr lang="ko-KR" altLang="ko-KR" sz="1800" dirty="0"/>
          </a:p>
        </p:txBody>
      </p:sp>
    </p:spTree>
    <p:extLst>
      <p:ext uri="{BB962C8B-B14F-4D97-AF65-F5344CB8AC3E}">
        <p14:creationId xmlns:p14="http://schemas.microsoft.com/office/powerpoint/2010/main" val="325434069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74699" y="1182999"/>
            <a:ext cx="8873608" cy="4955203"/>
          </a:xfrm>
          <a:prstGeom prst="rect">
            <a:avLst/>
          </a:prstGeom>
        </p:spPr>
        <p:txBody>
          <a:bodyPr wrap="square">
            <a:spAutoFit/>
          </a:bodyPr>
          <a:lstStyle/>
          <a:p>
            <a:pPr marL="285750" indent="-285750" eaLnBrk="0" latinLnBrk="0">
              <a:buFont typeface="Wingdings" pitchFamily="2" charset="2"/>
              <a:buChar char="v"/>
            </a:pPr>
            <a:r>
              <a:rPr lang="en-US" altLang="ko-KR" dirty="0" smtClean="0"/>
              <a:t>Recommend</a:t>
            </a:r>
          </a:p>
          <a:p>
            <a:pPr marL="742950" lvl="1" indent="-285750" eaLnBrk="0" latinLnBrk="0">
              <a:buFont typeface="Wingdings" pitchFamily="2" charset="2"/>
              <a:buChar char="Ø"/>
            </a:pPr>
            <a:r>
              <a:rPr lang="en-US" altLang="ko-KR" sz="1800" u="sng" dirty="0" err="1"/>
              <a:t>Makochekanwa</a:t>
            </a:r>
            <a:r>
              <a:rPr lang="en-US" altLang="ko-KR" sz="1800" u="sng" dirty="0"/>
              <a:t> et al (2006)</a:t>
            </a:r>
            <a:endParaRPr lang="ko-KR" altLang="ko-KR" sz="1800" dirty="0"/>
          </a:p>
          <a:p>
            <a:pPr lvl="1" eaLnBrk="0" latinLnBrk="0"/>
            <a:endParaRPr lang="ko-KR" altLang="ko-KR" sz="1800" dirty="0"/>
          </a:p>
          <a:p>
            <a:pPr marL="285750" lvl="0" indent="-285750" eaLnBrk="0" latinLnBrk="0">
              <a:buFont typeface="Wingdings" pitchFamily="2" charset="2"/>
              <a:buChar char="v"/>
            </a:pPr>
            <a:r>
              <a:rPr lang="en-US" altLang="ko-KR" dirty="0" smtClean="0"/>
              <a:t>Opinion</a:t>
            </a:r>
          </a:p>
          <a:p>
            <a:pPr marL="742950" lvl="1" indent="-285750" eaLnBrk="0" latinLnBrk="0">
              <a:buFont typeface="Wingdings" pitchFamily="2" charset="2"/>
              <a:buChar char="Ø"/>
            </a:pPr>
            <a:r>
              <a:rPr lang="en-US" altLang="ko-KR" dirty="0" smtClean="0"/>
              <a:t>results </a:t>
            </a:r>
            <a:r>
              <a:rPr lang="en-US" altLang="ko-KR" dirty="0"/>
              <a:t>for CH</a:t>
            </a:r>
            <a:r>
              <a:rPr lang="en-US" altLang="ko-KR" baseline="-25000" dirty="0"/>
              <a:t>3 </a:t>
            </a:r>
            <a:r>
              <a:rPr lang="en-US" altLang="ko-KR" dirty="0"/>
              <a:t>agree both qualitatively and quantitatively with the </a:t>
            </a:r>
            <a:r>
              <a:rPr lang="en-US" altLang="ko-KR" dirty="0" err="1"/>
              <a:t>Motlagh</a:t>
            </a:r>
            <a:r>
              <a:rPr lang="en-US" altLang="ko-KR" dirty="0"/>
              <a:t> </a:t>
            </a:r>
            <a:r>
              <a:rPr lang="en-US" altLang="ko-KR" i="1" dirty="0"/>
              <a:t>et al. </a:t>
            </a:r>
            <a:r>
              <a:rPr lang="en-US" altLang="ko-KR" dirty="0"/>
              <a:t>data, even though the experimental methods are </a:t>
            </a:r>
            <a:r>
              <a:rPr lang="en-US" altLang="ko-KR" dirty="0" smtClean="0"/>
              <a:t>different. </a:t>
            </a:r>
          </a:p>
          <a:p>
            <a:pPr marL="742950" lvl="1" indent="-285750" eaLnBrk="0" latinLnBrk="0">
              <a:buFont typeface="Wingdings" pitchFamily="2" charset="2"/>
              <a:buChar char="Ø"/>
            </a:pPr>
            <a:r>
              <a:rPr lang="en-US" altLang="ko-KR" dirty="0" smtClean="0"/>
              <a:t>Note </a:t>
            </a:r>
            <a:r>
              <a:rPr lang="en-US" altLang="ko-KR" dirty="0"/>
              <a:t>that the Nakano </a:t>
            </a:r>
            <a:r>
              <a:rPr lang="en-US" altLang="ko-KR" i="1" dirty="0"/>
              <a:t>et al. </a:t>
            </a:r>
            <a:r>
              <a:rPr lang="en-US" altLang="ko-KR" dirty="0"/>
              <a:t>results have magnitudes approximately half of those of the </a:t>
            </a:r>
            <a:r>
              <a:rPr lang="en-US" altLang="ko-KR" dirty="0" err="1"/>
              <a:t>photoabsorption</a:t>
            </a:r>
            <a:r>
              <a:rPr lang="en-US" altLang="ko-KR" dirty="0"/>
              <a:t> data shown in Fig. 1, which could not be the case considering both optically-allowed and optically-forbidden transition in electron experiment. </a:t>
            </a:r>
            <a:endParaRPr lang="en-US" altLang="ko-KR" dirty="0" smtClean="0"/>
          </a:p>
          <a:p>
            <a:pPr marL="742950" lvl="1" indent="-285750" eaLnBrk="0" latinLnBrk="0">
              <a:buFont typeface="Wingdings" pitchFamily="2" charset="2"/>
              <a:buChar char="Ø"/>
            </a:pPr>
            <a:r>
              <a:rPr lang="en-US" altLang="ko-KR" dirty="0" err="1" smtClean="0"/>
              <a:t>Makochekanwa</a:t>
            </a:r>
            <a:r>
              <a:rPr lang="en-US" altLang="ko-KR" dirty="0" smtClean="0"/>
              <a:t> </a:t>
            </a:r>
            <a:r>
              <a:rPr lang="en-US" altLang="ko-KR" dirty="0"/>
              <a:t>et al results were measured for a larger energy range with finer steps, while there are only two data points in the present energy region for each result of </a:t>
            </a:r>
            <a:r>
              <a:rPr lang="en-US" altLang="ko-KR" dirty="0" err="1"/>
              <a:t>Motlagh</a:t>
            </a:r>
            <a:r>
              <a:rPr lang="en-US" altLang="ko-KR" dirty="0"/>
              <a:t> &amp; Moore and of Nakano et </a:t>
            </a:r>
            <a:r>
              <a:rPr lang="en-US" altLang="ko-KR" dirty="0" smtClean="0"/>
              <a:t>al.</a:t>
            </a:r>
          </a:p>
          <a:p>
            <a:pPr marL="742950" lvl="1" indent="-285750" eaLnBrk="0" latinLnBrk="0">
              <a:buFont typeface="Wingdings" pitchFamily="2" charset="2"/>
              <a:buChar char="Ø"/>
            </a:pPr>
            <a:r>
              <a:rPr lang="en-US" altLang="ko-KR" dirty="0" smtClean="0"/>
              <a:t>The </a:t>
            </a:r>
            <a:r>
              <a:rPr lang="en-US" altLang="ko-KR" dirty="0"/>
              <a:t>calibration using N from N</a:t>
            </a:r>
            <a:r>
              <a:rPr lang="en-US" altLang="ko-KR" baseline="-25000" dirty="0"/>
              <a:t>2</a:t>
            </a:r>
            <a:r>
              <a:rPr lang="en-US" altLang="ko-KR" dirty="0"/>
              <a:t> for both CH</a:t>
            </a:r>
            <a:r>
              <a:rPr lang="en-US" altLang="ko-KR" baseline="-25000" dirty="0"/>
              <a:t>3</a:t>
            </a:r>
            <a:r>
              <a:rPr lang="en-US" altLang="ko-KR" dirty="0"/>
              <a:t> and CH</a:t>
            </a:r>
            <a:r>
              <a:rPr lang="en-US" altLang="ko-KR" baseline="-25000" dirty="0"/>
              <a:t>2</a:t>
            </a:r>
            <a:r>
              <a:rPr lang="en-US" altLang="ko-KR" dirty="0"/>
              <a:t> by Nakano </a:t>
            </a:r>
            <a:r>
              <a:rPr lang="en-US" altLang="ko-KR" i="1" dirty="0"/>
              <a:t>et al. </a:t>
            </a:r>
            <a:r>
              <a:rPr lang="en-US" altLang="ko-KR" dirty="0"/>
              <a:t>might have affected their results</a:t>
            </a:r>
            <a:r>
              <a:rPr lang="en-US" altLang="ko-KR" sz="1600" dirty="0"/>
              <a:t>.</a:t>
            </a:r>
            <a:endParaRPr lang="ko-KR" altLang="ko-KR" sz="1600" dirty="0"/>
          </a:p>
        </p:txBody>
      </p:sp>
    </p:spTree>
    <p:extLst>
      <p:ext uri="{BB962C8B-B14F-4D97-AF65-F5344CB8AC3E}">
        <p14:creationId xmlns:p14="http://schemas.microsoft.com/office/powerpoint/2010/main" val="145435823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1863960"/>
            <a:ext cx="4981069" cy="47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11"/>
          <p:cNvSpPr>
            <a:spLocks noChangeShapeType="1"/>
          </p:cNvSpPr>
          <p:nvPr/>
        </p:nvSpPr>
        <p:spPr bwMode="auto">
          <a:xfrm>
            <a:off x="3812446" y="2886310"/>
            <a:ext cx="109576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 name="Line 12"/>
          <p:cNvSpPr>
            <a:spLocks noChangeShapeType="1"/>
          </p:cNvSpPr>
          <p:nvPr/>
        </p:nvSpPr>
        <p:spPr bwMode="auto">
          <a:xfrm>
            <a:off x="999119" y="4387776"/>
            <a:ext cx="212210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 name="직사각형 4"/>
          <p:cNvSpPr/>
          <p:nvPr/>
        </p:nvSpPr>
        <p:spPr>
          <a:xfrm>
            <a:off x="541022" y="1116994"/>
            <a:ext cx="3078343" cy="400110"/>
          </a:xfrm>
          <a:prstGeom prst="rect">
            <a:avLst/>
          </a:prstGeom>
        </p:spPr>
        <p:txBody>
          <a:bodyPr wrap="none">
            <a:spAutoFit/>
          </a:bodyPr>
          <a:lstStyle/>
          <a:p>
            <a:r>
              <a:rPr lang="pl-PL" altLang="ko-KR" b="1" dirty="0"/>
              <a:t>Haddad (1985</a:t>
            </a:r>
            <a:r>
              <a:rPr lang="pl-PL" altLang="ko-KR" b="1" dirty="0" smtClean="0"/>
              <a:t>)</a:t>
            </a:r>
            <a:r>
              <a:rPr lang="en-US" altLang="ko-KR" b="1" dirty="0" smtClean="0"/>
              <a:t>- SWARM</a:t>
            </a:r>
            <a:endParaRPr lang="ko-KR" altLang="en-US" b="1" dirty="0"/>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289" y="1970290"/>
            <a:ext cx="4311651"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a:xfrm>
            <a:off x="4914282" y="1116995"/>
            <a:ext cx="3017606" cy="746966"/>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dirty="0" smtClean="0"/>
              <a:t>Ohmori et al. (1986)</a:t>
            </a:r>
            <a:r>
              <a:rPr kumimoji="0" lang="en-US" sz="2000" kern="0" dirty="0" smtClean="0"/>
              <a:t>-SWARM</a:t>
            </a:r>
            <a:endParaRPr kumimoji="0" lang="en-US" altLang="ko-KR" sz="2000" kern="0" dirty="0">
              <a:ea typeface="굴림" charset="-127"/>
            </a:endParaRPr>
          </a:p>
        </p:txBody>
      </p:sp>
      <p:sp>
        <p:nvSpPr>
          <p:cNvPr id="14" name="Line 5"/>
          <p:cNvSpPr>
            <a:spLocks noChangeShapeType="1"/>
          </p:cNvSpPr>
          <p:nvPr/>
        </p:nvSpPr>
        <p:spPr bwMode="auto">
          <a:xfrm>
            <a:off x="5135526" y="2652394"/>
            <a:ext cx="257281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sz="1800"/>
          </a:p>
        </p:txBody>
      </p:sp>
      <p:sp>
        <p:nvSpPr>
          <p:cNvPr id="17" name="Line 5"/>
          <p:cNvSpPr>
            <a:spLocks noChangeShapeType="1"/>
          </p:cNvSpPr>
          <p:nvPr/>
        </p:nvSpPr>
        <p:spPr bwMode="auto">
          <a:xfrm>
            <a:off x="4902753" y="4548533"/>
            <a:ext cx="1519179"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sz="1800"/>
          </a:p>
        </p:txBody>
      </p:sp>
      <p:sp>
        <p:nvSpPr>
          <p:cNvPr id="18" name="직사각형 17"/>
          <p:cNvSpPr/>
          <p:nvPr/>
        </p:nvSpPr>
        <p:spPr>
          <a:xfrm>
            <a:off x="1541717" y="374391"/>
            <a:ext cx="7219507" cy="523220"/>
          </a:xfrm>
          <a:prstGeom prst="rect">
            <a:avLst/>
          </a:prstGeom>
        </p:spPr>
        <p:txBody>
          <a:bodyPr wrap="square">
            <a:spAutoFit/>
          </a:bodyPr>
          <a:lstStyle/>
          <a:p>
            <a:r>
              <a:rPr lang="en-US" altLang="ko-KR" sz="2800" b="1" dirty="0" err="1" smtClean="0">
                <a:solidFill>
                  <a:schemeClr val="bg1"/>
                </a:solidFill>
              </a:rPr>
              <a:t>Momentm</a:t>
            </a:r>
            <a:r>
              <a:rPr lang="en-US" altLang="ko-KR" sz="2800" b="1" dirty="0" smtClean="0">
                <a:solidFill>
                  <a:schemeClr val="bg1"/>
                </a:solidFill>
              </a:rPr>
              <a:t> Transfer </a:t>
            </a:r>
            <a:r>
              <a:rPr lang="en-US" altLang="ko-KR" sz="2800" b="1" dirty="0" smtClean="0">
                <a:solidFill>
                  <a:schemeClr val="bg1"/>
                </a:solidFill>
              </a:rPr>
              <a:t>cross section- Partial</a:t>
            </a:r>
            <a:endParaRPr lang="ko-KR" altLang="en-US" sz="2800" b="1" dirty="0">
              <a:solidFill>
                <a:schemeClr val="bg1"/>
              </a:solidFill>
            </a:endParaRPr>
          </a:p>
        </p:txBody>
      </p:sp>
    </p:spTree>
    <p:extLst>
      <p:ext uri="{BB962C8B-B14F-4D97-AF65-F5344CB8AC3E}">
        <p14:creationId xmlns:p14="http://schemas.microsoft.com/office/powerpoint/2010/main" val="91419978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2"/>
          <p:cNvSpPr txBox="1">
            <a:spLocks/>
          </p:cNvSpPr>
          <p:nvPr/>
        </p:nvSpPr>
        <p:spPr>
          <a:xfrm>
            <a:off x="609600" y="1752600"/>
            <a:ext cx="8229600" cy="4525963"/>
          </a:xfrm>
          <a:prstGeom prst="rect">
            <a:avLst/>
          </a:prstGeom>
        </p:spPr>
        <p:txBody>
          <a:bodyPr/>
          <a:lst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pPr latinLnBrk="0">
              <a:buFont typeface="Wingdings" pitchFamily="2" charset="2"/>
              <a:buChar char="v"/>
            </a:pPr>
            <a:r>
              <a:rPr kumimoji="0" lang="en-US" altLang="ko-KR" sz="2800" kern="0" dirty="0" smtClean="0"/>
              <a:t> Introduction of CH4 group </a:t>
            </a:r>
            <a:r>
              <a:rPr kumimoji="0" lang="en-US" altLang="ko-KR" sz="2800" kern="0" dirty="0" err="1" smtClean="0"/>
              <a:t>reserch</a:t>
            </a:r>
            <a:endParaRPr kumimoji="0" lang="en-US" altLang="ko-KR" sz="2800" kern="0" dirty="0" smtClean="0"/>
          </a:p>
          <a:p>
            <a:pPr latinLnBrk="0">
              <a:buFont typeface="Wingdings" pitchFamily="2" charset="2"/>
              <a:buChar char="v"/>
            </a:pPr>
            <a:r>
              <a:rPr kumimoji="0" lang="en-US" altLang="ko-KR" sz="2800" kern="0" dirty="0" smtClean="0"/>
              <a:t> Starting point of evaluation</a:t>
            </a:r>
          </a:p>
          <a:p>
            <a:pPr latinLnBrk="0">
              <a:buFont typeface="Wingdings" pitchFamily="2" charset="2"/>
              <a:buChar char="v"/>
            </a:pPr>
            <a:r>
              <a:rPr kumimoji="0" lang="en-US" altLang="ko-KR" sz="2800" kern="0" dirty="0" smtClean="0"/>
              <a:t> Evaluation of e-CH4 collision cross section</a:t>
            </a:r>
          </a:p>
          <a:p>
            <a:pPr marL="627063" indent="-627063" latinLnBrk="0">
              <a:buNone/>
            </a:pPr>
            <a:r>
              <a:rPr kumimoji="0" lang="en-US" altLang="ko-KR" sz="2800" kern="0" dirty="0" smtClean="0"/>
              <a:t>    - </a:t>
            </a:r>
            <a:r>
              <a:rPr kumimoji="0" lang="en-US" altLang="ko-KR" sz="2800" kern="0" dirty="0" smtClean="0"/>
              <a:t>Total, </a:t>
            </a:r>
            <a:r>
              <a:rPr kumimoji="0" lang="en-US" altLang="ko-KR" sz="2800" kern="0" dirty="0" smtClean="0"/>
              <a:t>dissociation, vibration cross section </a:t>
            </a:r>
          </a:p>
          <a:p>
            <a:pPr latinLnBrk="0">
              <a:buFont typeface="Wingdings" pitchFamily="2" charset="2"/>
              <a:buChar char="v"/>
            </a:pPr>
            <a:r>
              <a:rPr kumimoji="0" lang="en-US" altLang="ko-KR" sz="2800" kern="0" dirty="0" smtClean="0"/>
              <a:t> Summary</a:t>
            </a:r>
          </a:p>
          <a:p>
            <a:pPr latinLnBrk="0">
              <a:buFont typeface="Wingdings" pitchFamily="2" charset="2"/>
              <a:buChar char="v"/>
            </a:pPr>
            <a:endParaRPr kumimoji="0" lang="en-US" altLang="ko-KR" sz="2800" kern="0" dirty="0" smtClean="0"/>
          </a:p>
        </p:txBody>
      </p:sp>
      <p:sp>
        <p:nvSpPr>
          <p:cNvPr id="8" name="TextBox 7"/>
          <p:cNvSpPr txBox="1"/>
          <p:nvPr/>
        </p:nvSpPr>
        <p:spPr>
          <a:xfrm>
            <a:off x="1481961" y="412180"/>
            <a:ext cx="1959191" cy="584775"/>
          </a:xfrm>
          <a:prstGeom prst="rect">
            <a:avLst/>
          </a:prstGeom>
          <a:noFill/>
        </p:spPr>
        <p:txBody>
          <a:bodyPr wrap="none" rtlCol="0">
            <a:spAutoFit/>
          </a:bodyPr>
          <a:lstStyle/>
          <a:p>
            <a:r>
              <a:rPr lang="en-US" altLang="ko-KR" sz="3200" b="1" dirty="0" smtClean="0">
                <a:solidFill>
                  <a:schemeClr val="bg1"/>
                </a:solidFill>
                <a:effectLst>
                  <a:outerShdw blurRad="38100" dist="38100" dir="2700000" algn="tl">
                    <a:srgbClr val="000000">
                      <a:alpha val="43137"/>
                    </a:srgbClr>
                  </a:outerShdw>
                </a:effectLst>
                <a:latin typeface="+mj-lt"/>
                <a:ea typeface="나눔고딕OTF ExtraBold" pitchFamily="34" charset="-127"/>
                <a:cs typeface="Tahoma" pitchFamily="34" charset="0"/>
              </a:rPr>
              <a:t>Contents</a:t>
            </a:r>
            <a:endParaRPr lang="en-US" altLang="ko-KR" sz="3200" b="1" dirty="0">
              <a:solidFill>
                <a:schemeClr val="bg1"/>
              </a:solidFill>
              <a:effectLst>
                <a:outerShdw blurRad="38100" dist="38100" dir="2700000" algn="tl">
                  <a:srgbClr val="000000">
                    <a:alpha val="43137"/>
                  </a:srgbClr>
                </a:outerShdw>
              </a:effectLst>
              <a:latin typeface="+mj-lt"/>
              <a:ea typeface="나눔고딕OTF ExtraBold" pitchFamily="34" charset="-127"/>
              <a:cs typeface="Tahoma" pitchFamily="34" charset="0"/>
            </a:endParaRPr>
          </a:p>
        </p:txBody>
      </p:sp>
    </p:spTree>
    <p:extLst>
      <p:ext uri="{BB962C8B-B14F-4D97-AF65-F5344CB8AC3E}">
        <p14:creationId xmlns:p14="http://schemas.microsoft.com/office/powerpoint/2010/main" val="1206545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4963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128072" y="1143000"/>
            <a:ext cx="8229600" cy="11430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smtClean="0"/>
              <a:t>Gee and Freeman (swarm, 1979)</a:t>
            </a:r>
            <a:endParaRPr kumimoji="0" lang="en-US" altLang="ko-KR" sz="2000" kern="0" dirty="0">
              <a:ea typeface="굴림" charset="-127"/>
            </a:endParaRPr>
          </a:p>
        </p:txBody>
      </p:sp>
      <p:sp>
        <p:nvSpPr>
          <p:cNvPr id="5" name="Line 6"/>
          <p:cNvSpPr>
            <a:spLocks noChangeShapeType="1"/>
          </p:cNvSpPr>
          <p:nvPr/>
        </p:nvSpPr>
        <p:spPr bwMode="auto">
          <a:xfrm>
            <a:off x="5076825" y="3789363"/>
            <a:ext cx="115252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Tree>
    <p:extLst>
      <p:ext uri="{BB962C8B-B14F-4D97-AF65-F5344CB8AC3E}">
        <p14:creationId xmlns:p14="http://schemas.microsoft.com/office/powerpoint/2010/main" val="66363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17735" y="1348157"/>
            <a:ext cx="3520618" cy="363685"/>
          </a:xfrm>
        </p:spPr>
        <p:txBody>
          <a:bodyPr/>
          <a:lstStyle/>
          <a:p>
            <a:r>
              <a:rPr lang="pl-PL" sz="1800"/>
              <a:t>Kurachi &amp; Nakamura (1990)</a:t>
            </a:r>
            <a:endParaRPr lang="en-US" altLang="ko-KR" sz="1800">
              <a:ea typeface="굴림" charset="-127"/>
            </a:endParaRPr>
          </a:p>
        </p:txBody>
      </p:sp>
      <p:pic>
        <p:nvPicPr>
          <p:cNvPr id="4" name="Picture 5" descr="nakam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7" y="2098593"/>
            <a:ext cx="4798341" cy="4474129"/>
          </a:xfrm>
          <a:prstGeom prst="rect">
            <a:avLst/>
          </a:prstGeom>
          <a:noFill/>
          <a:extLst>
            <a:ext uri="{909E8E84-426E-40DD-AFC4-6F175D3DCCD1}">
              <a14:hiddenFill xmlns:a14="http://schemas.microsoft.com/office/drawing/2010/main">
                <a:solidFill>
                  <a:srgbClr val="FFFFFF"/>
                </a:solidFill>
              </a14:hiddenFill>
            </a:ext>
          </a:extLst>
        </p:spPr>
      </p:pic>
      <p:sp>
        <p:nvSpPr>
          <p:cNvPr id="5" name="Line 6"/>
          <p:cNvSpPr>
            <a:spLocks noChangeShapeType="1"/>
          </p:cNvSpPr>
          <p:nvPr/>
        </p:nvSpPr>
        <p:spPr bwMode="auto">
          <a:xfrm>
            <a:off x="698315" y="4219797"/>
            <a:ext cx="223975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6" name="Line 7"/>
          <p:cNvSpPr>
            <a:spLocks noChangeShapeType="1"/>
          </p:cNvSpPr>
          <p:nvPr/>
        </p:nvSpPr>
        <p:spPr bwMode="auto">
          <a:xfrm>
            <a:off x="3498075" y="2967148"/>
            <a:ext cx="99532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7" name="Line 8"/>
          <p:cNvSpPr>
            <a:spLocks noChangeShapeType="1"/>
          </p:cNvSpPr>
          <p:nvPr/>
        </p:nvSpPr>
        <p:spPr bwMode="auto">
          <a:xfrm>
            <a:off x="978195" y="4398795"/>
            <a:ext cx="142097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1" y="2178346"/>
            <a:ext cx="4413250" cy="408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직사각형 10"/>
          <p:cNvSpPr/>
          <p:nvPr/>
        </p:nvSpPr>
        <p:spPr>
          <a:xfrm>
            <a:off x="5284381" y="1324714"/>
            <a:ext cx="3625702" cy="707886"/>
          </a:xfrm>
          <a:prstGeom prst="rect">
            <a:avLst/>
          </a:prstGeom>
        </p:spPr>
        <p:txBody>
          <a:bodyPr wrap="square">
            <a:spAutoFit/>
          </a:bodyPr>
          <a:lstStyle/>
          <a:p>
            <a:r>
              <a:rPr lang="pl-PL" altLang="ko-KR" dirty="0"/>
              <a:t>Alvarez-Pol et al. 1997 </a:t>
            </a:r>
            <a:br>
              <a:rPr lang="pl-PL" altLang="ko-KR" dirty="0"/>
            </a:br>
            <a:r>
              <a:rPr lang="pl-PL" altLang="ko-KR" dirty="0"/>
              <a:t>(Holstein- Boltzmann code)</a:t>
            </a:r>
            <a:endParaRPr lang="ko-KR" altLang="en-US" dirty="0"/>
          </a:p>
        </p:txBody>
      </p:sp>
      <p:sp>
        <p:nvSpPr>
          <p:cNvPr id="12" name="Line 6"/>
          <p:cNvSpPr>
            <a:spLocks noChangeShapeType="1"/>
          </p:cNvSpPr>
          <p:nvPr/>
        </p:nvSpPr>
        <p:spPr bwMode="auto">
          <a:xfrm>
            <a:off x="5151584" y="4398795"/>
            <a:ext cx="223975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Tree>
    <p:extLst>
      <p:ext uri="{BB962C8B-B14F-4D97-AF65-F5344CB8AC3E}">
        <p14:creationId xmlns:p14="http://schemas.microsoft.com/office/powerpoint/2010/main" val="330518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76446" y="1236921"/>
            <a:ext cx="4906963" cy="5715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dirty="0" smtClean="0"/>
              <a:t>Shirai, Tabata, Tawara &amp; Itikawa (2002)</a:t>
            </a:r>
            <a:endParaRPr kumimoji="0" lang="en-US" altLang="ko-KR" sz="2000" kern="0" dirty="0">
              <a:ea typeface="굴림" charset="-127"/>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81" y="1956391"/>
            <a:ext cx="3816714" cy="461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5"/>
          <p:cNvSpPr>
            <a:spLocks noChangeShapeType="1"/>
          </p:cNvSpPr>
          <p:nvPr/>
        </p:nvSpPr>
        <p:spPr bwMode="auto">
          <a:xfrm>
            <a:off x="1217039" y="4263656"/>
            <a:ext cx="151288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9" name="Line 6"/>
          <p:cNvSpPr>
            <a:spLocks noChangeShapeType="1"/>
          </p:cNvSpPr>
          <p:nvPr/>
        </p:nvSpPr>
        <p:spPr bwMode="auto">
          <a:xfrm>
            <a:off x="2484438" y="3508965"/>
            <a:ext cx="201612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0" name="Line 8"/>
          <p:cNvSpPr>
            <a:spLocks noChangeShapeType="1"/>
          </p:cNvSpPr>
          <p:nvPr/>
        </p:nvSpPr>
        <p:spPr bwMode="auto">
          <a:xfrm>
            <a:off x="2829719" y="3569955"/>
            <a:ext cx="1325562" cy="155575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2" name="Rectangle 4"/>
          <p:cNvSpPr>
            <a:spLocks noGrp="1" noChangeArrowheads="1"/>
          </p:cNvSpPr>
          <p:nvPr>
            <p:ph type="title"/>
          </p:nvPr>
        </p:nvSpPr>
        <p:spPr>
          <a:xfrm>
            <a:off x="5456476" y="1274763"/>
            <a:ext cx="3584212" cy="812619"/>
          </a:xfrm>
        </p:spPr>
        <p:txBody>
          <a:bodyPr/>
          <a:lstStyle/>
          <a:p>
            <a:pPr algn="l"/>
            <a:r>
              <a:rPr lang="pl-PL" sz="2000"/>
              <a:t>Landoldt - B</a:t>
            </a:r>
            <a:r>
              <a:rPr lang="en-US" altLang="ko-KR" sz="2000">
                <a:ea typeface="굴림" charset="-127"/>
              </a:rPr>
              <a:t>ö</a:t>
            </a:r>
            <a:r>
              <a:rPr lang="pl-PL" sz="2000"/>
              <a:t>rstein</a:t>
            </a:r>
            <a:endParaRPr lang="en-US" altLang="ko-KR" sz="2000">
              <a:ea typeface="굴림" charset="-127"/>
            </a:endParaRPr>
          </a:p>
        </p:txBody>
      </p:sp>
      <p:pic>
        <p:nvPicPr>
          <p:cNvPr id="13" name="Picture 6" descr="Brescan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795" y="2557464"/>
            <a:ext cx="4709806" cy="3291108"/>
          </a:xfrm>
          <a:prstGeom prst="rect">
            <a:avLst/>
          </a:prstGeom>
          <a:noFill/>
          <a:extLst>
            <a:ext uri="{909E8E84-426E-40DD-AFC4-6F175D3DCCD1}">
              <a14:hiddenFill xmlns:a14="http://schemas.microsoft.com/office/drawing/2010/main">
                <a:solidFill>
                  <a:srgbClr val="FFFFFF"/>
                </a:solidFill>
              </a14:hiddenFill>
            </a:ext>
          </a:extLst>
        </p:spPr>
      </p:pic>
      <p:sp>
        <p:nvSpPr>
          <p:cNvPr id="14" name="Line 7"/>
          <p:cNvSpPr>
            <a:spLocks noChangeShapeType="1"/>
          </p:cNvSpPr>
          <p:nvPr/>
        </p:nvSpPr>
        <p:spPr bwMode="auto">
          <a:xfrm>
            <a:off x="5082364" y="3195084"/>
            <a:ext cx="275902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5" name="Line 8"/>
          <p:cNvSpPr>
            <a:spLocks noChangeShapeType="1"/>
          </p:cNvSpPr>
          <p:nvPr/>
        </p:nvSpPr>
        <p:spPr bwMode="auto">
          <a:xfrm>
            <a:off x="5082364" y="5207850"/>
            <a:ext cx="141010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Tree>
    <p:extLst>
      <p:ext uri="{BB962C8B-B14F-4D97-AF65-F5344CB8AC3E}">
        <p14:creationId xmlns:p14="http://schemas.microsoft.com/office/powerpoint/2010/main" val="4003216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GK_MT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66" y="1250993"/>
            <a:ext cx="8764365" cy="5596374"/>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endParaRPr lang="ko-KR" altLang="en-US"/>
          </a:p>
        </p:txBody>
      </p:sp>
      <p:sp>
        <p:nvSpPr>
          <p:cNvPr id="5" name="Rectangle 2"/>
          <p:cNvSpPr txBox="1">
            <a:spLocks noChangeArrowheads="1"/>
          </p:cNvSpPr>
          <p:nvPr/>
        </p:nvSpPr>
        <p:spPr>
          <a:xfrm>
            <a:off x="287559" y="1111657"/>
            <a:ext cx="8229600" cy="11430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smtClean="0"/>
              <a:t>Beam experiments</a:t>
            </a:r>
            <a:endParaRPr kumimoji="0" lang="pl-PL" sz="2000" kern="0" dirty="0"/>
          </a:p>
        </p:txBody>
      </p:sp>
    </p:spTree>
    <p:extLst>
      <p:ext uri="{BB962C8B-B14F-4D97-AF65-F5344CB8AC3E}">
        <p14:creationId xmlns:p14="http://schemas.microsoft.com/office/powerpoint/2010/main" val="313855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MTCS_El_Th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3" y="1098550"/>
            <a:ext cx="8240713" cy="575945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endParaRPr lang="ko-KR" altLang="en-US" dirty="0"/>
          </a:p>
        </p:txBody>
      </p:sp>
      <p:sp>
        <p:nvSpPr>
          <p:cNvPr id="5" name="Rectangle 2"/>
          <p:cNvSpPr txBox="1">
            <a:spLocks noChangeArrowheads="1"/>
          </p:cNvSpPr>
          <p:nvPr/>
        </p:nvSpPr>
        <p:spPr>
          <a:xfrm>
            <a:off x="330089" y="1206648"/>
            <a:ext cx="8229600" cy="11430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smtClean="0"/>
              <a:t>R-T minimum</a:t>
            </a:r>
            <a:endParaRPr kumimoji="0" lang="pl-PL" sz="2000" kern="0" dirty="0"/>
          </a:p>
        </p:txBody>
      </p:sp>
    </p:spTree>
    <p:extLst>
      <p:ext uri="{BB962C8B-B14F-4D97-AF65-F5344CB8AC3E}">
        <p14:creationId xmlns:p14="http://schemas.microsoft.com/office/powerpoint/2010/main" val="253769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MTCS_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9500"/>
            <a:ext cx="8240713" cy="5759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457200" y="1196015"/>
            <a:ext cx="8229600" cy="11430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smtClean="0"/>
              <a:t>Towards recommended values</a:t>
            </a:r>
            <a:endParaRPr kumimoji="0" lang="en-US" altLang="ko-KR" sz="2000" kern="0" dirty="0">
              <a:ea typeface="굴림" charset="-127"/>
            </a:endParaRPr>
          </a:p>
        </p:txBody>
      </p:sp>
    </p:spTree>
    <p:extLst>
      <p:ext uri="{BB962C8B-B14F-4D97-AF65-F5344CB8AC3E}">
        <p14:creationId xmlns:p14="http://schemas.microsoft.com/office/powerpoint/2010/main" val="3539404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457200" y="1600200"/>
            <a:ext cx="8229600" cy="4525963"/>
          </a:xfrm>
          <a:prstGeom prst="rect">
            <a:avLst/>
          </a:prstGeom>
        </p:spPr>
        <p:txBody>
          <a:bodyPr>
            <a:normAutofit lnSpcReduction="10000"/>
          </a:bodyPr>
          <a:lst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pPr latinLnBrk="0">
              <a:buFont typeface="Wingdings" pitchFamily="2" charset="2"/>
              <a:buChar char="v"/>
            </a:pPr>
            <a:r>
              <a:rPr kumimoji="0" lang="en-US" altLang="ko-KR" kern="0" dirty="0" smtClean="0"/>
              <a:t> </a:t>
            </a:r>
            <a:r>
              <a:rPr kumimoji="0" lang="pl-PL" altLang="ko-KR" sz="2200" kern="0" dirty="0" smtClean="0"/>
              <a:t>Recommendation</a:t>
            </a:r>
            <a:endParaRPr kumimoji="0" lang="en-US" altLang="ko-KR" sz="2200" kern="0" dirty="0" smtClean="0"/>
          </a:p>
          <a:p>
            <a:pPr lvl="1" latinLnBrk="0">
              <a:buFont typeface="Wingdings" pitchFamily="2" charset="2"/>
              <a:buChar char="Ø"/>
            </a:pPr>
            <a:r>
              <a:rPr kumimoji="0" lang="en-US" altLang="ko-KR" sz="2200" kern="0" dirty="0" smtClean="0"/>
              <a:t> 0.001 </a:t>
            </a:r>
            <a:r>
              <a:rPr kumimoji="0" lang="en-US" altLang="ko-KR" sz="2200" kern="0" dirty="0" err="1" smtClean="0"/>
              <a:t>eV</a:t>
            </a:r>
            <a:r>
              <a:rPr kumimoji="0" lang="en-US" altLang="ko-KR" sz="2200" kern="0" dirty="0" smtClean="0"/>
              <a:t> – 1 </a:t>
            </a:r>
            <a:r>
              <a:rPr kumimoji="0" lang="en-US" altLang="ko-KR" sz="2200" kern="0" dirty="0" err="1" smtClean="0"/>
              <a:t>eV</a:t>
            </a:r>
            <a:r>
              <a:rPr kumimoji="0" lang="en-US" altLang="ko-KR" sz="2200" kern="0" dirty="0" smtClean="0"/>
              <a:t> </a:t>
            </a:r>
            <a:r>
              <a:rPr kumimoji="0" lang="en-US" altLang="ko-KR" sz="2200" kern="0" dirty="0" err="1" smtClean="0"/>
              <a:t>Fedus</a:t>
            </a:r>
            <a:r>
              <a:rPr kumimoji="0" lang="en-US" altLang="ko-KR" sz="2200" kern="0" dirty="0" smtClean="0"/>
              <a:t> &amp; </a:t>
            </a:r>
            <a:r>
              <a:rPr kumimoji="0" lang="en-US" altLang="ko-KR" sz="2200" kern="0" dirty="0" err="1" smtClean="0"/>
              <a:t>Karwasz</a:t>
            </a:r>
            <a:r>
              <a:rPr kumimoji="0" lang="en-US" altLang="ko-KR" sz="2200" kern="0" dirty="0" smtClean="0"/>
              <a:t> (2013, MERT)</a:t>
            </a:r>
          </a:p>
          <a:p>
            <a:pPr lvl="1" latinLnBrk="0">
              <a:buFont typeface="Wingdings" pitchFamily="2" charset="2"/>
              <a:buChar char="Ø"/>
            </a:pPr>
            <a:r>
              <a:rPr kumimoji="0" lang="en-US" altLang="ko-KR" sz="2200" kern="0" dirty="0" smtClean="0"/>
              <a:t>1 </a:t>
            </a:r>
            <a:r>
              <a:rPr kumimoji="0" lang="en-US" altLang="ko-KR" sz="2200" kern="0" dirty="0" err="1" smtClean="0"/>
              <a:t>eV</a:t>
            </a:r>
            <a:r>
              <a:rPr kumimoji="0" lang="en-US" altLang="ko-KR" sz="2200" kern="0" dirty="0" smtClean="0"/>
              <a:t>- 12 </a:t>
            </a:r>
            <a:r>
              <a:rPr kumimoji="0" lang="en-US" altLang="ko-KR" sz="2200" kern="0" dirty="0" err="1" smtClean="0"/>
              <a:t>eV</a:t>
            </a:r>
            <a:r>
              <a:rPr kumimoji="0" lang="en-US" altLang="ko-KR" sz="2200" kern="0" dirty="0" smtClean="0"/>
              <a:t> </a:t>
            </a:r>
            <a:r>
              <a:rPr kumimoji="0" lang="en-US" altLang="ko-KR" sz="2200" kern="0" dirty="0" err="1" smtClean="0"/>
              <a:t>Kurachi</a:t>
            </a:r>
            <a:r>
              <a:rPr kumimoji="0" lang="en-US" altLang="ko-KR" sz="2200" kern="0" dirty="0" smtClean="0"/>
              <a:t> &amp; Nakamura (1990)</a:t>
            </a:r>
          </a:p>
          <a:p>
            <a:pPr lvl="1" latinLnBrk="0">
              <a:buFont typeface="Wingdings" pitchFamily="2" charset="2"/>
              <a:buChar char="Ø"/>
            </a:pPr>
            <a:r>
              <a:rPr kumimoji="0" lang="en-US" altLang="ko-KR" sz="2200" kern="0" dirty="0" smtClean="0"/>
              <a:t> 15 </a:t>
            </a:r>
            <a:r>
              <a:rPr kumimoji="0" lang="en-US" altLang="ko-KR" sz="2200" kern="0" dirty="0" err="1" smtClean="0"/>
              <a:t>eV</a:t>
            </a:r>
            <a:r>
              <a:rPr kumimoji="0" lang="en-US" altLang="ko-KR" sz="2200" kern="0" dirty="0" smtClean="0"/>
              <a:t> - 30 </a:t>
            </a:r>
            <a:r>
              <a:rPr kumimoji="0" lang="en-US" altLang="ko-KR" sz="2200" kern="0" dirty="0" err="1" smtClean="0"/>
              <a:t>eV</a:t>
            </a:r>
            <a:r>
              <a:rPr kumimoji="0" lang="en-US" altLang="ko-KR" sz="2200" kern="0" dirty="0" smtClean="0"/>
              <a:t> Recommended </a:t>
            </a:r>
            <a:r>
              <a:rPr kumimoji="0" lang="en-US" altLang="ko-KR" sz="2200" kern="0" dirty="0" err="1" smtClean="0"/>
              <a:t>Landolt</a:t>
            </a:r>
            <a:r>
              <a:rPr kumimoji="0" lang="en-US" altLang="ko-KR" sz="2200" kern="0" dirty="0" smtClean="0"/>
              <a:t>-Bornstein (2003)</a:t>
            </a:r>
          </a:p>
          <a:p>
            <a:pPr lvl="1" latinLnBrk="0">
              <a:buFont typeface="Wingdings" pitchFamily="2" charset="2"/>
              <a:buChar char="Ø"/>
            </a:pPr>
            <a:r>
              <a:rPr kumimoji="0" lang="en-US" altLang="ko-KR" sz="2200" kern="0" dirty="0" smtClean="0"/>
              <a:t> 50 </a:t>
            </a:r>
            <a:r>
              <a:rPr kumimoji="0" lang="en-US" altLang="ko-KR" sz="2200" kern="0" dirty="0" err="1" smtClean="0"/>
              <a:t>eV</a:t>
            </a:r>
            <a:r>
              <a:rPr kumimoji="0" lang="en-US" altLang="ko-KR" sz="2200" kern="0" dirty="0" smtClean="0"/>
              <a:t> - 300 </a:t>
            </a:r>
            <a:r>
              <a:rPr kumimoji="0" lang="en-US" altLang="ko-KR" sz="2200" kern="0" dirty="0" err="1" smtClean="0"/>
              <a:t>eV</a:t>
            </a:r>
            <a:r>
              <a:rPr kumimoji="0" lang="en-US" altLang="ko-KR" sz="2200" kern="0" dirty="0" smtClean="0"/>
              <a:t> Present mean from experimental (rough evaluation</a:t>
            </a:r>
            <a:r>
              <a:rPr kumimoji="0" lang="en-US" altLang="ko-KR" sz="2200" kern="0" dirty="0" smtClean="0"/>
              <a:t>) </a:t>
            </a:r>
            <a:endParaRPr kumimoji="0" lang="ko-KR" altLang="ko-KR" sz="2200" kern="0" dirty="0" smtClean="0"/>
          </a:p>
          <a:p>
            <a:pPr latinLnBrk="0">
              <a:buFont typeface="Wingdings" pitchFamily="2" charset="2"/>
              <a:buChar char="v"/>
            </a:pPr>
            <a:r>
              <a:rPr kumimoji="0" lang="en-US" altLang="ko-KR" kern="0" dirty="0" smtClean="0"/>
              <a:t> </a:t>
            </a:r>
            <a:r>
              <a:rPr kumimoji="0" lang="pl-PL" altLang="ko-KR" kern="0" dirty="0" smtClean="0"/>
              <a:t>Opinion</a:t>
            </a:r>
            <a:endParaRPr kumimoji="0" lang="en-US" altLang="ko-KR" kern="0" dirty="0" smtClean="0"/>
          </a:p>
          <a:p>
            <a:pPr lvl="1" latinLnBrk="0">
              <a:buFont typeface="Wingdings" pitchFamily="2" charset="2"/>
              <a:buChar char="Ø"/>
            </a:pPr>
            <a:r>
              <a:rPr kumimoji="0" lang="en-US" altLang="ko-KR" sz="2000" kern="0" dirty="0" smtClean="0"/>
              <a:t> </a:t>
            </a:r>
            <a:r>
              <a:rPr kumimoji="0" lang="en-US" altLang="ko-KR" sz="2000" kern="0" dirty="0"/>
              <a:t>Allan – phase shift analysis of low-energy experiment by Allan (</a:t>
            </a:r>
            <a:r>
              <a:rPr kumimoji="0" lang="en-US" altLang="ko-KR" sz="2000" kern="0" dirty="0" err="1"/>
              <a:t>Fedus</a:t>
            </a:r>
            <a:r>
              <a:rPr kumimoji="0" lang="en-US" altLang="ko-KR" sz="2000" kern="0" dirty="0"/>
              <a:t>, 2013), see differential cross sections at selected energies</a:t>
            </a:r>
            <a:endParaRPr kumimoji="0" lang="ko-KR" altLang="ko-KR" sz="2000" kern="0" dirty="0"/>
          </a:p>
          <a:p>
            <a:pPr lvl="1" latinLnBrk="0">
              <a:buFont typeface="Wingdings" pitchFamily="2" charset="2"/>
              <a:buChar char="Ø"/>
            </a:pPr>
            <a:r>
              <a:rPr kumimoji="0" lang="pl-PL" altLang="ko-KR" sz="2000" kern="0" dirty="0" smtClean="0"/>
              <a:t>Nakamura’s data in the maximum are intermediate between upper limit (Boesten) and lower (Cho) and in v. good agreement with Allan’s (2007) dat</a:t>
            </a:r>
            <a:r>
              <a:rPr kumimoji="0" lang="en-US" altLang="ko-KR" sz="2000" kern="0" dirty="0" smtClean="0"/>
              <a:t>a </a:t>
            </a:r>
          </a:p>
          <a:p>
            <a:pPr latinLnBrk="0"/>
            <a:endParaRPr kumimoji="0" lang="ko-KR" altLang="en-US" kern="0" dirty="0"/>
          </a:p>
        </p:txBody>
      </p:sp>
    </p:spTree>
    <p:extLst>
      <p:ext uri="{BB962C8B-B14F-4D97-AF65-F5344CB8AC3E}">
        <p14:creationId xmlns:p14="http://schemas.microsoft.com/office/powerpoint/2010/main" val="250610449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K_MTCS_Gunsan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13" y="2115879"/>
            <a:ext cx="7293935" cy="476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직사각형 5"/>
          <p:cNvSpPr/>
          <p:nvPr/>
        </p:nvSpPr>
        <p:spPr>
          <a:xfrm>
            <a:off x="387350" y="1152924"/>
            <a:ext cx="8686800" cy="1323439"/>
          </a:xfrm>
          <a:prstGeom prst="rect">
            <a:avLst/>
          </a:prstGeom>
        </p:spPr>
        <p:txBody>
          <a:bodyPr wrap="square">
            <a:spAutoFit/>
          </a:bodyPr>
          <a:lstStyle/>
          <a:p>
            <a:r>
              <a:rPr lang="pl-PL" altLang="ko-KR" sz="1600" dirty="0" smtClean="0"/>
              <a:t>Momentum </a:t>
            </a:r>
            <a:r>
              <a:rPr lang="pl-PL" altLang="ko-KR" sz="1600" dirty="0"/>
              <a:t>transfer cross sections in methane – a tentative recommended set (12 July 2013). L-B stays for Landoldt-Boernstein, Fedus – new MERT model, Allan – presently integrated data of (Allan 2007, and private information), Tanaka et al. (1982), Shyn and Cravens (1990), Sohn et al. (1986), theoretical are Brescansin et al. (1989) and Nishimura T. and Itikawa (1994).</a:t>
            </a:r>
            <a:endParaRPr lang="ko-KR" altLang="ko-KR" sz="1600" dirty="0"/>
          </a:p>
        </p:txBody>
      </p:sp>
    </p:spTree>
    <p:extLst>
      <p:ext uri="{BB962C8B-B14F-4D97-AF65-F5344CB8AC3E}">
        <p14:creationId xmlns:p14="http://schemas.microsoft.com/office/powerpoint/2010/main" val="45597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03498" y="262197"/>
            <a:ext cx="8229600" cy="684101"/>
          </a:xfrm>
        </p:spPr>
        <p:txBody>
          <a:bodyPr/>
          <a:lstStyle/>
          <a:p>
            <a:r>
              <a:rPr lang="en-US" altLang="ko-KR" sz="2800" dirty="0" smtClean="0">
                <a:solidFill>
                  <a:schemeClr val="bg1"/>
                </a:solidFill>
                <a:effectLst>
                  <a:outerShdw blurRad="38100" dist="38100" dir="2700000" algn="tl">
                    <a:srgbClr val="000000">
                      <a:alpha val="43137"/>
                    </a:srgbClr>
                  </a:outerShdw>
                </a:effectLst>
              </a:rPr>
              <a:t>Summary</a:t>
            </a:r>
            <a:endParaRPr lang="ko-KR" altLang="en-US" sz="2800" dirty="0">
              <a:solidFill>
                <a:schemeClr val="bg1"/>
              </a:solidFill>
              <a:effectLst>
                <a:outerShdw blurRad="38100" dist="38100" dir="2700000" algn="tl">
                  <a:srgbClr val="000000">
                    <a:alpha val="43137"/>
                  </a:srgbClr>
                </a:outerShdw>
              </a:effectLst>
            </a:endParaRPr>
          </a:p>
        </p:txBody>
      </p:sp>
      <p:sp>
        <p:nvSpPr>
          <p:cNvPr id="3" name="내용 개체 틀 2"/>
          <p:cNvSpPr>
            <a:spLocks noGrp="1"/>
          </p:cNvSpPr>
          <p:nvPr>
            <p:ph idx="1"/>
          </p:nvPr>
        </p:nvSpPr>
        <p:spPr/>
        <p:txBody>
          <a:bodyPr/>
          <a:lstStyle/>
          <a:p>
            <a:pPr>
              <a:buFont typeface="Wingdings" pitchFamily="2" charset="2"/>
              <a:buChar char="v"/>
            </a:pPr>
            <a:r>
              <a:rPr lang="en-US" altLang="ko-KR" dirty="0" smtClean="0"/>
              <a:t> NFRI organized the evaluation research group in this year and research  together.</a:t>
            </a:r>
          </a:p>
          <a:p>
            <a:pPr>
              <a:buFont typeface="Wingdings" pitchFamily="2" charset="2"/>
              <a:buChar char="v"/>
            </a:pPr>
            <a:r>
              <a:rPr lang="en-US" altLang="ko-KR" dirty="0" smtClean="0"/>
              <a:t> We will start to review a </a:t>
            </a:r>
            <a:r>
              <a:rPr lang="en-US" altLang="ko-KR" dirty="0"/>
              <a:t>previous evaluation paper presented by all </a:t>
            </a:r>
            <a:r>
              <a:rPr lang="en-US" altLang="ko-KR" dirty="0" smtClean="0"/>
              <a:t>participants.</a:t>
            </a:r>
            <a:endParaRPr lang="ko-KR" altLang="ko-KR" dirty="0"/>
          </a:p>
          <a:p>
            <a:pPr lvl="0">
              <a:buFont typeface="Wingdings" pitchFamily="2" charset="2"/>
              <a:buChar char="v"/>
            </a:pPr>
            <a:r>
              <a:rPr lang="en-US" altLang="ko-KR" dirty="0" smtClean="0"/>
              <a:t> We </a:t>
            </a:r>
            <a:r>
              <a:rPr lang="en-US" altLang="ko-KR" dirty="0"/>
              <a:t>shard working part from the processes list. All coworker decide working part. </a:t>
            </a:r>
          </a:p>
          <a:p>
            <a:pPr lvl="0">
              <a:buFont typeface="Wingdings" pitchFamily="2" charset="2"/>
              <a:buChar char="v"/>
            </a:pPr>
            <a:r>
              <a:rPr lang="en-US" altLang="ko-KR" dirty="0" smtClean="0"/>
              <a:t> Each members evaluate shared part  and discuss result. </a:t>
            </a:r>
          </a:p>
          <a:p>
            <a:pPr lvl="0">
              <a:buFont typeface="Wingdings" pitchFamily="2" charset="2"/>
              <a:buChar char="v"/>
            </a:pPr>
            <a:r>
              <a:rPr lang="en-US" altLang="ko-KR" dirty="0" smtClean="0"/>
              <a:t>We suggest the recommended data of cross section of CH4 by electron impact.</a:t>
            </a:r>
            <a:endParaRPr lang="en-US" altLang="ko-KR" dirty="0" smtClean="0"/>
          </a:p>
          <a:p>
            <a:endParaRPr lang="ko-KR" altLang="en-US" dirty="0"/>
          </a:p>
        </p:txBody>
      </p:sp>
    </p:spTree>
    <p:extLst>
      <p:ext uri="{BB962C8B-B14F-4D97-AF65-F5344CB8AC3E}">
        <p14:creationId xmlns:p14="http://schemas.microsoft.com/office/powerpoint/2010/main" val="91488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내용 개체 틀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34" y="1516168"/>
            <a:ext cx="4627246" cy="3456384"/>
          </a:xfrm>
          <a:prstGeom prst="rect">
            <a:avLst/>
          </a:prstGeom>
        </p:spPr>
      </p:pic>
      <p:sp>
        <p:nvSpPr>
          <p:cNvPr id="3" name="직사각형 2"/>
          <p:cNvSpPr/>
          <p:nvPr/>
        </p:nvSpPr>
        <p:spPr>
          <a:xfrm>
            <a:off x="5507665" y="1157093"/>
            <a:ext cx="3530010" cy="4801314"/>
          </a:xfrm>
          <a:prstGeom prst="rect">
            <a:avLst/>
          </a:prstGeom>
        </p:spPr>
        <p:txBody>
          <a:bodyPr wrap="square">
            <a:spAutoFit/>
          </a:bodyPr>
          <a:lstStyle/>
          <a:p>
            <a:r>
              <a:rPr lang="en-US" altLang="ko-KR" sz="1800" dirty="0" smtClean="0"/>
              <a:t>Group Members:</a:t>
            </a:r>
          </a:p>
          <a:p>
            <a:pPr marL="285750" indent="-285750">
              <a:buFont typeface="Wingdings" pitchFamily="2" charset="2"/>
              <a:buChar char="Ø"/>
            </a:pPr>
            <a:r>
              <a:rPr lang="en-US" altLang="ko-KR" sz="1800" dirty="0" smtClean="0"/>
              <a:t>Y</a:t>
            </a:r>
            <a:r>
              <a:rPr lang="en-US" altLang="ko-KR" sz="1800" dirty="0"/>
              <a:t>. </a:t>
            </a:r>
            <a:r>
              <a:rPr lang="en-US" altLang="ko-KR" sz="1800" dirty="0" err="1"/>
              <a:t>Itikawa</a:t>
            </a:r>
            <a:r>
              <a:rPr lang="en-US" altLang="ko-KR" sz="1800" dirty="0"/>
              <a:t> (</a:t>
            </a:r>
            <a:r>
              <a:rPr lang="en-US" altLang="ko-KR" sz="1800" dirty="0" smtClean="0"/>
              <a:t>Japan)</a:t>
            </a:r>
          </a:p>
          <a:p>
            <a:pPr marL="285750" indent="-285750">
              <a:buFont typeface="Wingdings" pitchFamily="2" charset="2"/>
              <a:buChar char="Ø"/>
            </a:pPr>
            <a:r>
              <a:rPr lang="en-US" altLang="ko-KR" sz="1800" dirty="0" smtClean="0"/>
              <a:t> </a:t>
            </a:r>
            <a:r>
              <a:rPr lang="en-US" altLang="ko-KR" sz="1800" dirty="0" err="1" smtClean="0"/>
              <a:t>Grzegorz</a:t>
            </a:r>
            <a:r>
              <a:rPr lang="en-US" altLang="ko-KR" sz="1800" dirty="0" smtClean="0"/>
              <a:t> </a:t>
            </a:r>
            <a:r>
              <a:rPr lang="en-US" altLang="ko-KR" sz="1800" dirty="0"/>
              <a:t>P. </a:t>
            </a:r>
            <a:r>
              <a:rPr lang="en-US" altLang="ko-KR" sz="1800" dirty="0" err="1"/>
              <a:t>Karwasz</a:t>
            </a:r>
            <a:r>
              <a:rPr lang="en-US" altLang="ko-KR" sz="1800" dirty="0"/>
              <a:t> (</a:t>
            </a:r>
            <a:r>
              <a:rPr lang="en-US" altLang="ko-KR" sz="1800" dirty="0" err="1"/>
              <a:t>Nicolaus</a:t>
            </a:r>
            <a:r>
              <a:rPr lang="en-US" altLang="ko-KR" sz="1800" dirty="0"/>
              <a:t> Copernicus University), </a:t>
            </a:r>
          </a:p>
          <a:p>
            <a:pPr marL="285750" indent="-285750">
              <a:buFont typeface="Wingdings" pitchFamily="2" charset="2"/>
              <a:buChar char="Ø"/>
            </a:pPr>
            <a:r>
              <a:rPr lang="en-US" altLang="ko-KR" sz="1800" dirty="0" smtClean="0"/>
              <a:t>J</a:t>
            </a:r>
            <a:r>
              <a:rPr lang="en-US" altLang="ko-KR" sz="1800" dirty="0"/>
              <a:t>. Tennyson (University College London</a:t>
            </a:r>
            <a:r>
              <a:rPr lang="en-US" altLang="ko-KR" sz="1800" dirty="0" smtClean="0"/>
              <a:t>)</a:t>
            </a:r>
          </a:p>
          <a:p>
            <a:pPr marL="285750" indent="-285750">
              <a:buFont typeface="Wingdings" pitchFamily="2" charset="2"/>
              <a:buChar char="Ø"/>
            </a:pPr>
            <a:r>
              <a:rPr lang="en-US" altLang="ko-KR" sz="1800" dirty="0" smtClean="0"/>
              <a:t> </a:t>
            </a:r>
            <a:r>
              <a:rPr lang="en-US" altLang="ko-KR" sz="1800" dirty="0" err="1"/>
              <a:t>Viatcheslav</a:t>
            </a:r>
            <a:r>
              <a:rPr lang="en-US" altLang="ko-KR" sz="1800" dirty="0"/>
              <a:t> </a:t>
            </a:r>
            <a:r>
              <a:rPr lang="en-US" altLang="ko-KR" sz="1800" dirty="0" err="1"/>
              <a:t>kokoouline</a:t>
            </a:r>
            <a:r>
              <a:rPr lang="en-US" altLang="ko-KR" sz="1800" dirty="0"/>
              <a:t>(University of Central Florida</a:t>
            </a:r>
            <a:r>
              <a:rPr lang="en-US" altLang="ko-KR" sz="1800" dirty="0" smtClean="0"/>
              <a:t>)</a:t>
            </a:r>
          </a:p>
          <a:p>
            <a:pPr marL="285750" indent="-285750">
              <a:buFont typeface="Wingdings" pitchFamily="2" charset="2"/>
              <a:buChar char="Ø"/>
            </a:pPr>
            <a:r>
              <a:rPr lang="en-US" altLang="ko-KR" sz="1800" dirty="0" smtClean="0"/>
              <a:t> </a:t>
            </a:r>
            <a:r>
              <a:rPr lang="en-US" altLang="ko-KR" sz="1800" dirty="0"/>
              <a:t>H. Cho(Chung-Nam National University</a:t>
            </a:r>
            <a:r>
              <a:rPr lang="en-US" altLang="ko-KR" sz="1800" dirty="0" smtClean="0"/>
              <a:t>)</a:t>
            </a:r>
          </a:p>
          <a:p>
            <a:pPr marL="285750" indent="-285750">
              <a:buFont typeface="Wingdings" pitchFamily="2" charset="2"/>
              <a:buChar char="Ø"/>
            </a:pPr>
            <a:r>
              <a:rPr lang="en-US" altLang="ko-KR" sz="1800" dirty="0" smtClean="0"/>
              <a:t> </a:t>
            </a:r>
            <a:r>
              <a:rPr lang="en-US" altLang="ko-KR" sz="1800" dirty="0"/>
              <a:t>Y. Nakamura (Tokyo Denki University)  </a:t>
            </a:r>
          </a:p>
          <a:p>
            <a:pPr marL="285750" indent="-285750">
              <a:buFont typeface="Wingdings" pitchFamily="2" charset="2"/>
              <a:buChar char="Ø"/>
            </a:pPr>
            <a:r>
              <a:rPr lang="en-US" altLang="ko-KR" sz="1800" dirty="0" smtClean="0"/>
              <a:t>J</a:t>
            </a:r>
            <a:r>
              <a:rPr lang="en-US" altLang="ko-KR" sz="1800" dirty="0"/>
              <a:t>.-S. Yoon, M.-Y. Song (National Fusion Research Institute)</a:t>
            </a:r>
          </a:p>
        </p:txBody>
      </p:sp>
      <p:sp>
        <p:nvSpPr>
          <p:cNvPr id="4" name="직사각형 3"/>
          <p:cNvSpPr/>
          <p:nvPr/>
        </p:nvSpPr>
        <p:spPr>
          <a:xfrm>
            <a:off x="320443" y="5958407"/>
            <a:ext cx="8187069" cy="707886"/>
          </a:xfrm>
          <a:prstGeom prst="rect">
            <a:avLst/>
          </a:prstGeom>
        </p:spPr>
        <p:txBody>
          <a:bodyPr wrap="square">
            <a:spAutoFit/>
          </a:bodyPr>
          <a:lstStyle/>
          <a:p>
            <a:pPr marL="342900" indent="-342900">
              <a:buFont typeface="Wingdings" pitchFamily="2" charset="2"/>
              <a:buChar char="v"/>
            </a:pPr>
            <a:r>
              <a:rPr lang="en-US" altLang="ko-KR" dirty="0"/>
              <a:t>Our </a:t>
            </a:r>
            <a:r>
              <a:rPr lang="en-US" altLang="ko-KR" dirty="0" smtClean="0"/>
              <a:t>purpose: To </a:t>
            </a:r>
            <a:r>
              <a:rPr lang="en-US" altLang="ko-KR" dirty="0"/>
              <a:t>establish the internationally agree standard reference data library for AM/PMI data</a:t>
            </a:r>
            <a:endParaRPr lang="ko-KR" altLang="en-US" dirty="0"/>
          </a:p>
        </p:txBody>
      </p:sp>
      <p:sp>
        <p:nvSpPr>
          <p:cNvPr id="5" name="TextBox 4"/>
          <p:cNvSpPr txBox="1"/>
          <p:nvPr/>
        </p:nvSpPr>
        <p:spPr>
          <a:xfrm>
            <a:off x="1630200" y="334729"/>
            <a:ext cx="1962397" cy="523220"/>
          </a:xfrm>
          <a:prstGeom prst="rect">
            <a:avLst/>
          </a:prstGeom>
          <a:noFill/>
        </p:spPr>
        <p:txBody>
          <a:bodyPr wrap="none" rtlCol="0">
            <a:spAutoFit/>
          </a:bodyPr>
          <a:lstStyle/>
          <a:p>
            <a:r>
              <a:rPr lang="en-US" altLang="ko-KR" sz="2800" b="1" dirty="0" smtClean="0">
                <a:solidFill>
                  <a:schemeClr val="bg1"/>
                </a:solidFill>
                <a:effectLst>
                  <a:outerShdw blurRad="38100" dist="38100" dir="2700000" algn="tl">
                    <a:srgbClr val="000000">
                      <a:alpha val="43137"/>
                    </a:srgbClr>
                  </a:outerShdw>
                </a:effectLst>
                <a:latin typeface="+mj-lt"/>
                <a:ea typeface="나눔고딕OTF ExtraBold" pitchFamily="34" charset="-127"/>
                <a:cs typeface="Tahoma" pitchFamily="34" charset="0"/>
              </a:rPr>
              <a:t>Co-worker</a:t>
            </a:r>
            <a:endParaRPr lang="ko-KR" altLang="en-US" sz="2800" b="1" dirty="0">
              <a:solidFill>
                <a:schemeClr val="bg1"/>
              </a:solidFill>
              <a:effectLst>
                <a:outerShdw blurRad="38100" dist="38100" dir="2700000" algn="tl">
                  <a:srgbClr val="000000">
                    <a:alpha val="43137"/>
                  </a:srgbClr>
                </a:outerShdw>
              </a:effectLst>
              <a:latin typeface="+mj-lt"/>
              <a:ea typeface="나눔고딕OTF ExtraBold" pitchFamily="34" charset="-127"/>
              <a:cs typeface="Tahoma" pitchFamily="34" charset="0"/>
            </a:endParaRPr>
          </a:p>
        </p:txBody>
      </p:sp>
    </p:spTree>
    <p:extLst>
      <p:ext uri="{BB962C8B-B14F-4D97-AF65-F5344CB8AC3E}">
        <p14:creationId xmlns:p14="http://schemas.microsoft.com/office/powerpoint/2010/main" val="31732494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bwMode="auto">
          <a:xfrm>
            <a:off x="457200" y="1363918"/>
            <a:ext cx="8526105" cy="5090045"/>
          </a:xfrm>
          <a:prstGeom prst="roundRect">
            <a:avLst>
              <a:gd name="adj" fmla="val 2161"/>
            </a:avLst>
          </a:prstGeom>
          <a:noFill/>
          <a:ln w="28575" cap="flat" cmpd="sng" algn="ctr">
            <a:solidFill>
              <a:schemeClr val="bg1">
                <a:lumMod val="50000"/>
              </a:schemeClr>
            </a:solidFill>
            <a:prstDash val="sysDash"/>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mj-lt"/>
            </a:endParaRPr>
          </a:p>
        </p:txBody>
      </p:sp>
      <p:sp>
        <p:nvSpPr>
          <p:cNvPr id="7" name="직사각형 6"/>
          <p:cNvSpPr/>
          <p:nvPr/>
        </p:nvSpPr>
        <p:spPr>
          <a:xfrm>
            <a:off x="587409" y="1501568"/>
            <a:ext cx="8046227" cy="3785652"/>
          </a:xfrm>
          <a:prstGeom prst="rect">
            <a:avLst/>
          </a:prstGeom>
        </p:spPr>
        <p:txBody>
          <a:bodyPr wrap="square">
            <a:spAutoFit/>
          </a:bodyPr>
          <a:lstStyle/>
          <a:p>
            <a:pPr marL="342900" lvl="0" indent="-342900">
              <a:buFont typeface="Wingdings" pitchFamily="2" charset="2"/>
              <a:buChar char="v"/>
            </a:pPr>
            <a:r>
              <a:rPr lang="en-US" altLang="ko-KR" dirty="0"/>
              <a:t>We shard working part from the processes list. All coworker decide working part. </a:t>
            </a:r>
            <a:endParaRPr lang="en-US" altLang="ko-KR" dirty="0" smtClean="0"/>
          </a:p>
          <a:p>
            <a:pPr marL="342900" lvl="0" indent="-342900">
              <a:buFont typeface="Wingdings" pitchFamily="2" charset="2"/>
              <a:buChar char="v"/>
            </a:pPr>
            <a:endParaRPr lang="en-US" altLang="ko-KR" dirty="0" smtClean="0"/>
          </a:p>
          <a:p>
            <a:pPr marL="914400" lvl="1" indent="-457200">
              <a:buFont typeface="+mj-lt"/>
              <a:buAutoNum type="arabicParenR"/>
            </a:pPr>
            <a:r>
              <a:rPr lang="en-US" altLang="ko-KR" dirty="0" smtClean="0"/>
              <a:t>Ionization </a:t>
            </a:r>
            <a:r>
              <a:rPr lang="en-US" altLang="ko-KR" dirty="0"/>
              <a:t>(dissociative ionization) – [</a:t>
            </a:r>
            <a:r>
              <a:rPr lang="en-US" altLang="ko-KR" dirty="0" err="1"/>
              <a:t>Karwasz</a:t>
            </a:r>
            <a:r>
              <a:rPr lang="en-US" altLang="ko-KR" dirty="0" smtClean="0"/>
              <a:t>]</a:t>
            </a:r>
          </a:p>
          <a:p>
            <a:pPr marL="914400" lvl="1" indent="-457200">
              <a:buFont typeface="+mj-lt"/>
              <a:buAutoNum type="arabicParenR"/>
            </a:pPr>
            <a:r>
              <a:rPr lang="en-US" altLang="ko-KR" dirty="0" smtClean="0"/>
              <a:t>Total </a:t>
            </a:r>
            <a:r>
              <a:rPr lang="en-US" altLang="ko-KR" dirty="0"/>
              <a:t>cross section- [</a:t>
            </a:r>
            <a:r>
              <a:rPr lang="en-US" altLang="ko-KR" dirty="0" err="1"/>
              <a:t>Karwasz</a:t>
            </a:r>
            <a:r>
              <a:rPr lang="en-US" altLang="ko-KR" dirty="0" smtClean="0"/>
              <a:t>]</a:t>
            </a:r>
          </a:p>
          <a:p>
            <a:pPr marL="914400" lvl="1" indent="-457200">
              <a:buFont typeface="+mj-lt"/>
              <a:buAutoNum type="arabicParenR"/>
            </a:pPr>
            <a:r>
              <a:rPr lang="en-US" altLang="ko-KR" dirty="0" smtClean="0"/>
              <a:t>Electron </a:t>
            </a:r>
            <a:r>
              <a:rPr lang="en-US" altLang="ko-KR" dirty="0"/>
              <a:t>Attachment [Cho</a:t>
            </a:r>
            <a:r>
              <a:rPr lang="en-US" altLang="ko-KR" dirty="0" smtClean="0"/>
              <a:t>]</a:t>
            </a:r>
          </a:p>
          <a:p>
            <a:pPr marL="914400" lvl="1" indent="-457200">
              <a:buFont typeface="+mj-lt"/>
              <a:buAutoNum type="arabicParenR"/>
            </a:pPr>
            <a:r>
              <a:rPr lang="en-US" altLang="ko-KR" dirty="0" smtClean="0"/>
              <a:t>Elastic </a:t>
            </a:r>
            <a:r>
              <a:rPr lang="en-US" altLang="ko-KR" dirty="0"/>
              <a:t>[Cho, </a:t>
            </a:r>
            <a:r>
              <a:rPr lang="en-US" altLang="ko-KR" dirty="0" err="1"/>
              <a:t>Itikawa</a:t>
            </a:r>
            <a:r>
              <a:rPr lang="en-US" altLang="ko-KR" dirty="0" smtClean="0"/>
              <a:t>]</a:t>
            </a:r>
          </a:p>
          <a:p>
            <a:pPr marL="914400" lvl="1" indent="-457200">
              <a:buFont typeface="+mj-lt"/>
              <a:buAutoNum type="arabicParenR"/>
            </a:pPr>
            <a:r>
              <a:rPr lang="en-US" altLang="ko-KR" dirty="0" smtClean="0"/>
              <a:t>Momentum </a:t>
            </a:r>
            <a:r>
              <a:rPr lang="en-US" altLang="ko-KR" dirty="0"/>
              <a:t>transfer [</a:t>
            </a:r>
            <a:r>
              <a:rPr lang="en-US" altLang="ko-KR" dirty="0" err="1"/>
              <a:t>Karwasz</a:t>
            </a:r>
            <a:r>
              <a:rPr lang="en-US" altLang="ko-KR" dirty="0"/>
              <a:t>, Cho, </a:t>
            </a:r>
            <a:r>
              <a:rPr lang="en-US" altLang="ko-KR" dirty="0" err="1"/>
              <a:t>Itikawa</a:t>
            </a:r>
            <a:r>
              <a:rPr lang="en-US" altLang="ko-KR" dirty="0" smtClean="0"/>
              <a:t>]</a:t>
            </a:r>
          </a:p>
          <a:p>
            <a:pPr marL="914400" lvl="1" indent="-457200">
              <a:buFont typeface="+mj-lt"/>
              <a:buAutoNum type="arabicParenR"/>
            </a:pPr>
            <a:r>
              <a:rPr lang="en-US" altLang="ko-KR" dirty="0" smtClean="0"/>
              <a:t>Vibrational </a:t>
            </a:r>
            <a:r>
              <a:rPr lang="en-US" altLang="ko-KR" dirty="0"/>
              <a:t>excitation cross section [</a:t>
            </a:r>
            <a:r>
              <a:rPr lang="en-US" altLang="ko-KR" dirty="0" err="1"/>
              <a:t>Karwasz</a:t>
            </a:r>
            <a:r>
              <a:rPr lang="en-US" altLang="ko-KR" dirty="0"/>
              <a:t>, Nakamura</a:t>
            </a:r>
            <a:r>
              <a:rPr lang="en-US" altLang="ko-KR" dirty="0" smtClean="0"/>
              <a:t>]</a:t>
            </a:r>
          </a:p>
          <a:p>
            <a:pPr marL="914400" lvl="1" indent="-457200">
              <a:buFont typeface="+mj-lt"/>
              <a:buAutoNum type="arabicParenR"/>
            </a:pPr>
            <a:r>
              <a:rPr lang="en-US" altLang="ko-KR" dirty="0" smtClean="0"/>
              <a:t>Rotational </a:t>
            </a:r>
            <a:r>
              <a:rPr lang="en-US" altLang="ko-KR" dirty="0"/>
              <a:t>excitation cross section [</a:t>
            </a:r>
            <a:r>
              <a:rPr lang="en-US" altLang="ko-KR" dirty="0" err="1"/>
              <a:t>Itikawa</a:t>
            </a:r>
            <a:r>
              <a:rPr lang="en-US" altLang="ko-KR" dirty="0"/>
              <a:t>, Nakamura</a:t>
            </a:r>
            <a:r>
              <a:rPr lang="en-US" altLang="ko-KR" dirty="0" smtClean="0"/>
              <a:t>]</a:t>
            </a:r>
          </a:p>
          <a:p>
            <a:pPr marL="914400" lvl="1" indent="-457200">
              <a:buFont typeface="+mj-lt"/>
              <a:buAutoNum type="arabicParenR"/>
            </a:pPr>
            <a:r>
              <a:rPr lang="en-US" altLang="ko-KR" dirty="0" smtClean="0"/>
              <a:t>Electron </a:t>
            </a:r>
            <a:r>
              <a:rPr lang="en-US" altLang="ko-KR" dirty="0"/>
              <a:t>excitation [Cho, NFRI</a:t>
            </a:r>
            <a:r>
              <a:rPr lang="en-US" altLang="ko-KR" dirty="0" smtClean="0"/>
              <a:t>]</a:t>
            </a:r>
          </a:p>
          <a:p>
            <a:pPr marL="914400" lvl="1" indent="-457200">
              <a:buFont typeface="+mj-lt"/>
              <a:buAutoNum type="arabicParenR"/>
            </a:pPr>
            <a:r>
              <a:rPr lang="en-US" altLang="ko-KR" dirty="0" smtClean="0"/>
              <a:t>Dissociation </a:t>
            </a:r>
            <a:r>
              <a:rPr lang="en-US" altLang="ko-KR" dirty="0"/>
              <a:t>[Cho, NFRI]</a:t>
            </a:r>
            <a:endParaRPr lang="ko-KR" altLang="ko-KR" dirty="0"/>
          </a:p>
        </p:txBody>
      </p:sp>
    </p:spTree>
    <p:extLst>
      <p:ext uri="{BB962C8B-B14F-4D97-AF65-F5344CB8AC3E}">
        <p14:creationId xmlns:p14="http://schemas.microsoft.com/office/powerpoint/2010/main" val="134715148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320514" y="1221204"/>
            <a:ext cx="8820472" cy="5324535"/>
          </a:xfrm>
          <a:prstGeom prst="rect">
            <a:avLst/>
          </a:prstGeom>
        </p:spPr>
        <p:txBody>
          <a:bodyPr wrap="square">
            <a:spAutoFit/>
          </a:bodyPr>
          <a:lstStyle/>
          <a:p>
            <a:r>
              <a:rPr lang="en-US" altLang="ko-KR" b="1" dirty="0" smtClean="0"/>
              <a:t>To review a </a:t>
            </a:r>
            <a:r>
              <a:rPr lang="en-US" altLang="ko-KR" b="1" dirty="0"/>
              <a:t>previous evaluation </a:t>
            </a:r>
            <a:r>
              <a:rPr lang="en-US" altLang="ko-KR" b="1" dirty="0" smtClean="0"/>
              <a:t>paper</a:t>
            </a:r>
            <a:endParaRPr lang="ko-KR" altLang="ko-KR" b="1" dirty="0" smtClean="0"/>
          </a:p>
          <a:p>
            <a:pPr marL="800100" lvl="1" indent="-342900">
              <a:buFont typeface="+mj-lt"/>
              <a:buAutoNum type="arabicParenR"/>
            </a:pPr>
            <a:r>
              <a:rPr lang="en-US" altLang="ko-KR" sz="1600" dirty="0" smtClean="0"/>
              <a:t>W.L. Morgan, “Critical evaluation of low-energy electron impact cross sections for plasma processing modeling. II: CF4, SiH4, and CH4 ”, Plasma Chem. Plasma Process.</a:t>
            </a:r>
            <a:r>
              <a:rPr lang="en-US" altLang="ko-KR" sz="1600" b="1" dirty="0" smtClean="0"/>
              <a:t> </a:t>
            </a:r>
            <a:r>
              <a:rPr lang="en-US" altLang="ko-KR" sz="1600" dirty="0" smtClean="0"/>
              <a:t>12, 477 (1992)</a:t>
            </a:r>
          </a:p>
          <a:p>
            <a:pPr marL="800100" lvl="1" indent="-342900">
              <a:buFont typeface="+mj-lt"/>
              <a:buAutoNum type="arabicParenR"/>
            </a:pPr>
            <a:r>
              <a:rPr lang="en-US" altLang="ko-KR" sz="1600" dirty="0" err="1" smtClean="0"/>
              <a:t>I.Kanik</a:t>
            </a:r>
            <a:r>
              <a:rPr lang="en-US" altLang="ko-KR" sz="1600" dirty="0"/>
              <a:t>, S. </a:t>
            </a:r>
            <a:r>
              <a:rPr lang="en-US" altLang="ko-KR" sz="1600" dirty="0" err="1"/>
              <a:t>Trajmar</a:t>
            </a:r>
            <a:r>
              <a:rPr lang="en-US" altLang="ko-KR" sz="1600" dirty="0"/>
              <a:t>, and J.C. Nickel “Total electron scattering and electronic state excitations cross-sections for O2, CO, and CH4” , J. </a:t>
            </a:r>
            <a:r>
              <a:rPr lang="en-US" altLang="ko-KR" sz="1600" dirty="0" err="1"/>
              <a:t>Geophys</a:t>
            </a:r>
            <a:r>
              <a:rPr lang="en-US" altLang="ko-KR" sz="1600" dirty="0"/>
              <a:t>. Res. 98, 7447 (1993</a:t>
            </a:r>
            <a:r>
              <a:rPr lang="en-US" altLang="ko-KR" sz="1600" dirty="0" smtClean="0"/>
              <a:t>)</a:t>
            </a:r>
          </a:p>
          <a:p>
            <a:pPr marL="800100" lvl="1" indent="-342900">
              <a:buFont typeface="+mj-lt"/>
              <a:buAutoNum type="arabicParenR"/>
            </a:pPr>
            <a:r>
              <a:rPr lang="en-US" altLang="ko-KR" sz="1600" dirty="0" smtClean="0"/>
              <a:t>G</a:t>
            </a:r>
            <a:r>
              <a:rPr lang="en-US" altLang="ko-KR" sz="1600" dirty="0"/>
              <a:t>. P. </a:t>
            </a:r>
            <a:r>
              <a:rPr lang="en-US" altLang="ko-KR" sz="1600" dirty="0" err="1"/>
              <a:t>Karwasz</a:t>
            </a:r>
            <a:r>
              <a:rPr lang="en-US" altLang="ko-KR" sz="1600" dirty="0"/>
              <a:t>, R. S. Bursa, and A. </a:t>
            </a:r>
            <a:r>
              <a:rPr lang="en-US" altLang="ko-KR" sz="1600" dirty="0" err="1"/>
              <a:t>Zecca</a:t>
            </a:r>
            <a:r>
              <a:rPr lang="en-US" altLang="ko-KR" sz="1600" dirty="0"/>
              <a:t>, “One century of experiments on electron</a:t>
            </a:r>
            <a:r>
              <a:rPr lang="ko-KR" altLang="ko-KR" sz="1600" dirty="0"/>
              <a:t>－</a:t>
            </a:r>
            <a:r>
              <a:rPr lang="en-US" altLang="ko-KR" sz="1600" dirty="0"/>
              <a:t>atom and molecule scattering: a critical review of integral cross</a:t>
            </a:r>
            <a:r>
              <a:rPr lang="ko-KR" altLang="ko-KR" sz="1600" dirty="0"/>
              <a:t>－</a:t>
            </a:r>
            <a:r>
              <a:rPr lang="en-US" altLang="ko-KR" sz="1600" dirty="0"/>
              <a:t>sections II. Polyatomic molecules” La </a:t>
            </a:r>
            <a:r>
              <a:rPr lang="en-US" altLang="ko-KR" sz="1600" dirty="0" err="1"/>
              <a:t>Rivista</a:t>
            </a:r>
            <a:r>
              <a:rPr lang="en-US" altLang="ko-KR" sz="1600" dirty="0"/>
              <a:t> del </a:t>
            </a:r>
            <a:r>
              <a:rPr lang="en-US" altLang="ko-KR" sz="1600" dirty="0" err="1"/>
              <a:t>Nuovo</a:t>
            </a:r>
            <a:r>
              <a:rPr lang="en-US" altLang="ko-KR" sz="1600" dirty="0"/>
              <a:t> </a:t>
            </a:r>
            <a:r>
              <a:rPr lang="en-US" altLang="ko-KR" sz="1600" dirty="0" err="1"/>
              <a:t>Cimento</a:t>
            </a:r>
            <a:r>
              <a:rPr lang="en-US" altLang="ko-KR" sz="1600" dirty="0"/>
              <a:t> 24, 1 (2001</a:t>
            </a:r>
            <a:r>
              <a:rPr lang="en-US" altLang="ko-KR" sz="1600" dirty="0" smtClean="0"/>
              <a:t>)</a:t>
            </a:r>
          </a:p>
          <a:p>
            <a:pPr marL="800100" lvl="1" indent="-342900">
              <a:buFont typeface="+mj-lt"/>
              <a:buAutoNum type="arabicParenR"/>
            </a:pPr>
            <a:r>
              <a:rPr lang="en-US" altLang="ko-KR" sz="1600" dirty="0" smtClean="0"/>
              <a:t>T</a:t>
            </a:r>
            <a:r>
              <a:rPr lang="en-US" altLang="ko-KR" sz="1600" dirty="0"/>
              <a:t>. </a:t>
            </a:r>
            <a:r>
              <a:rPr lang="en-US" altLang="ko-KR" sz="1600" dirty="0" err="1"/>
              <a:t>Shirai</a:t>
            </a:r>
            <a:r>
              <a:rPr lang="en-US" altLang="ko-KR" sz="1600" dirty="0"/>
              <a:t>, T. </a:t>
            </a:r>
            <a:r>
              <a:rPr lang="en-US" altLang="ko-KR" sz="1600" dirty="0" err="1"/>
              <a:t>Tabata</a:t>
            </a:r>
            <a:r>
              <a:rPr lang="en-US" altLang="ko-KR" sz="1600" dirty="0"/>
              <a:t>, H, </a:t>
            </a:r>
            <a:r>
              <a:rPr lang="en-US" altLang="ko-KR" sz="1600" dirty="0" err="1"/>
              <a:t>Tawara</a:t>
            </a:r>
            <a:r>
              <a:rPr lang="en-US" altLang="ko-KR" sz="1600" dirty="0"/>
              <a:t> and Y. </a:t>
            </a:r>
            <a:r>
              <a:rPr lang="en-US" altLang="ko-KR" sz="1600" dirty="0" err="1"/>
              <a:t>Itikawa</a:t>
            </a:r>
            <a:r>
              <a:rPr lang="en-US" altLang="ko-KR" sz="1600" dirty="0"/>
              <a:t>, “Analytic cross sections for electron collisions with hydrocarbons: CH4, C2H6, C2H4, C2H2, C3H8, and C3H6”, Atomic Data </a:t>
            </a:r>
            <a:r>
              <a:rPr lang="en-US" altLang="ko-KR" sz="1600" dirty="0" err="1"/>
              <a:t>Nucl</a:t>
            </a:r>
            <a:r>
              <a:rPr lang="en-US" altLang="ko-KR" sz="1600" dirty="0"/>
              <a:t>. Data Tables 80, 147 (2002</a:t>
            </a:r>
            <a:r>
              <a:rPr lang="en-US" altLang="ko-KR" sz="1600" dirty="0" smtClean="0"/>
              <a:t>)</a:t>
            </a:r>
          </a:p>
          <a:p>
            <a:pPr marL="800100" lvl="1" indent="-342900">
              <a:buFont typeface="+mj-lt"/>
              <a:buAutoNum type="arabicParenR"/>
            </a:pPr>
            <a:r>
              <a:rPr lang="en-US" altLang="ko-KR" sz="1600" dirty="0" smtClean="0"/>
              <a:t>R.K</a:t>
            </a:r>
            <a:r>
              <a:rPr lang="en-US" altLang="ko-KR" sz="1600" dirty="0"/>
              <a:t>. </a:t>
            </a:r>
            <a:r>
              <a:rPr lang="en-US" altLang="ko-KR" sz="1600" dirty="0" err="1"/>
              <a:t>Janev</a:t>
            </a:r>
            <a:r>
              <a:rPr lang="en-US" altLang="ko-KR" sz="1600" dirty="0"/>
              <a:t> and D. Reiter, “</a:t>
            </a:r>
            <a:r>
              <a:rPr lang="en-US" altLang="ko-KR" sz="1600" dirty="0" err="1"/>
              <a:t>Collsion</a:t>
            </a:r>
            <a:r>
              <a:rPr lang="en-US" altLang="ko-KR" sz="1600" dirty="0"/>
              <a:t> processes of </a:t>
            </a:r>
            <a:r>
              <a:rPr lang="en-US" altLang="ko-KR" sz="1600" dirty="0" err="1"/>
              <a:t>CHy</a:t>
            </a:r>
            <a:r>
              <a:rPr lang="en-US" altLang="ko-KR" sz="1600" dirty="0"/>
              <a:t> and </a:t>
            </a:r>
            <a:r>
              <a:rPr lang="en-US" altLang="ko-KR" sz="1600" dirty="0" err="1"/>
              <a:t>CHy</a:t>
            </a:r>
            <a:r>
              <a:rPr lang="en-US" altLang="ko-KR" sz="1600" dirty="0"/>
              <a:t>+ hydrocarbons with plasma electrons and protons”, Phys. Plasmas 9, 4071 (2002</a:t>
            </a:r>
            <a:r>
              <a:rPr lang="en-US" altLang="ko-KR" sz="1600" dirty="0" smtClean="0"/>
              <a:t>) </a:t>
            </a:r>
            <a:r>
              <a:rPr lang="en-US" altLang="ko-KR" sz="1600" dirty="0"/>
              <a:t>[Revised in: D. Reiter and R.K. </a:t>
            </a:r>
            <a:r>
              <a:rPr lang="en-US" altLang="ko-KR" sz="1600" dirty="0" err="1"/>
              <a:t>Janev</a:t>
            </a:r>
            <a:r>
              <a:rPr lang="en-US" altLang="ko-KR" sz="1600" dirty="0"/>
              <a:t>, “Hydrocarbon collision cross sections for magnetic fusion: The methane, ethane and propane families” Contrib. Plasma Phys. 50, 986 (2010</a:t>
            </a:r>
            <a:r>
              <a:rPr lang="en-US" altLang="ko-KR" sz="1600" dirty="0" smtClean="0"/>
              <a:t>)</a:t>
            </a:r>
          </a:p>
          <a:p>
            <a:pPr marL="800100" lvl="1" indent="-342900">
              <a:buFont typeface="+mj-lt"/>
              <a:buAutoNum type="arabicParenR"/>
            </a:pPr>
            <a:r>
              <a:rPr lang="en-US" altLang="ko-KR" sz="1600" dirty="0" smtClean="0"/>
              <a:t>M.C</a:t>
            </a:r>
            <a:r>
              <a:rPr lang="en-US" altLang="ko-KR" sz="1600" dirty="0"/>
              <a:t>. Fuss, A. Munoz, J.C. </a:t>
            </a:r>
            <a:r>
              <a:rPr lang="en-US" altLang="ko-KR" sz="1600" dirty="0" err="1"/>
              <a:t>Oller</a:t>
            </a:r>
            <a:r>
              <a:rPr lang="en-US" altLang="ko-KR" sz="1600" dirty="0"/>
              <a:t>, F. Blanco, M.-J. </a:t>
            </a:r>
            <a:r>
              <a:rPr lang="en-US" altLang="ko-KR" sz="1600" dirty="0" err="1"/>
              <a:t>Hubin-Franskin</a:t>
            </a:r>
            <a:r>
              <a:rPr lang="en-US" altLang="ko-KR" sz="1600" dirty="0"/>
              <a:t>, D. Almeida, P. </a:t>
            </a:r>
            <a:r>
              <a:rPr lang="en-US" altLang="ko-KR" sz="1600" dirty="0" err="1"/>
              <a:t>Limao</a:t>
            </a:r>
            <a:r>
              <a:rPr lang="en-US" altLang="ko-KR" sz="1600" dirty="0"/>
              <a:t>-Vieira, and G. Garcia, “Electron-methane interaction model for the energy range </a:t>
            </a:r>
            <a:r>
              <a:rPr lang="en-US" altLang="ko-KR" sz="1600" dirty="0" smtClean="0"/>
              <a:t>0.1-10000 </a:t>
            </a:r>
            <a:r>
              <a:rPr lang="en-US" altLang="ko-KR" sz="1600" dirty="0" err="1"/>
              <a:t>eV</a:t>
            </a:r>
            <a:r>
              <a:rPr lang="en-US" altLang="ko-KR" sz="1600" dirty="0"/>
              <a:t> “ Chem. Phys. </a:t>
            </a:r>
            <a:r>
              <a:rPr lang="en-US" altLang="ko-KR" sz="1600" dirty="0" err="1"/>
              <a:t>Lett</a:t>
            </a:r>
            <a:r>
              <a:rPr lang="en-US" altLang="ko-KR" sz="1600" dirty="0"/>
              <a:t>. 486, 110 (2010) </a:t>
            </a:r>
            <a:endParaRPr lang="en-US" altLang="ko-KR" sz="1600" dirty="0" smtClean="0"/>
          </a:p>
          <a:p>
            <a:pPr marL="800100" lvl="1" indent="-342900">
              <a:buFont typeface="+mj-lt"/>
              <a:buAutoNum type="arabicParenR"/>
            </a:pPr>
            <a:r>
              <a:rPr lang="en-US" altLang="ko-KR" sz="1600" dirty="0" smtClean="0"/>
              <a:t>LB Vol17C</a:t>
            </a:r>
          </a:p>
          <a:p>
            <a:pPr marL="800100" lvl="1" indent="-342900">
              <a:buFont typeface="+mj-lt"/>
              <a:buAutoNum type="arabicParenR"/>
            </a:pPr>
            <a:r>
              <a:rPr lang="en-US" altLang="ko-KR" sz="1600" dirty="0" smtClean="0"/>
              <a:t>H</a:t>
            </a:r>
            <a:r>
              <a:rPr lang="en-US" altLang="ko-KR" sz="1600" dirty="0"/>
              <a:t>. </a:t>
            </a:r>
            <a:r>
              <a:rPr lang="en-US" altLang="ko-KR" sz="1600" dirty="0" err="1"/>
              <a:t>Tanake</a:t>
            </a:r>
            <a:r>
              <a:rPr lang="en-US" altLang="ko-KR" sz="1600" dirty="0"/>
              <a:t> et al, NIFS-DATA 108, 2009</a:t>
            </a:r>
            <a:endParaRPr lang="ko-KR" altLang="ko-KR" sz="1600" dirty="0"/>
          </a:p>
        </p:txBody>
      </p:sp>
      <p:sp>
        <p:nvSpPr>
          <p:cNvPr id="10" name="TextBox 9"/>
          <p:cNvSpPr txBox="1"/>
          <p:nvPr/>
        </p:nvSpPr>
        <p:spPr>
          <a:xfrm>
            <a:off x="1481961" y="412180"/>
            <a:ext cx="2520242" cy="523220"/>
          </a:xfrm>
          <a:prstGeom prst="rect">
            <a:avLst/>
          </a:prstGeom>
          <a:noFill/>
        </p:spPr>
        <p:txBody>
          <a:bodyPr wrap="none" rtlCol="0">
            <a:spAutoFit/>
          </a:bodyPr>
          <a:lstStyle/>
          <a:p>
            <a:r>
              <a:rPr lang="en-US" altLang="ko-KR" sz="2800" b="1" dirty="0" smtClean="0">
                <a:solidFill>
                  <a:schemeClr val="bg1"/>
                </a:solidFill>
                <a:effectLst>
                  <a:outerShdw blurRad="38100" dist="38100" dir="2700000" algn="tl">
                    <a:srgbClr val="000000">
                      <a:alpha val="43137"/>
                    </a:srgbClr>
                  </a:outerShdw>
                </a:effectLst>
                <a:latin typeface="+mj-lt"/>
                <a:ea typeface="나눔고딕OTF ExtraBold" pitchFamily="34" charset="-127"/>
                <a:cs typeface="Tahoma" pitchFamily="34" charset="0"/>
              </a:rPr>
              <a:t>Starting point</a:t>
            </a:r>
            <a:endParaRPr lang="en-US" altLang="ko-KR" sz="2800" b="1" dirty="0">
              <a:solidFill>
                <a:schemeClr val="bg1"/>
              </a:solidFill>
              <a:effectLst>
                <a:outerShdw blurRad="38100" dist="38100" dir="2700000" algn="tl">
                  <a:srgbClr val="000000">
                    <a:alpha val="43137"/>
                  </a:srgbClr>
                </a:outerShdw>
              </a:effectLst>
              <a:latin typeface="+mj-lt"/>
              <a:ea typeface="나눔고딕OTF ExtraBold" pitchFamily="34" charset="-127"/>
              <a:cs typeface="Tahoma" pitchFamily="34" charset="0"/>
            </a:endParaRPr>
          </a:p>
        </p:txBody>
      </p:sp>
    </p:spTree>
    <p:extLst>
      <p:ext uri="{BB962C8B-B14F-4D97-AF65-F5344CB8AC3E}">
        <p14:creationId xmlns:p14="http://schemas.microsoft.com/office/powerpoint/2010/main" val="61618824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512003" y="1319498"/>
            <a:ext cx="252000" cy="252000"/>
            <a:chOff x="959678" y="2510570"/>
            <a:chExt cx="252000" cy="252000"/>
          </a:xfrm>
        </p:grpSpPr>
        <p:sp>
          <p:nvSpPr>
            <p:cNvPr id="5" name="직사각형 4"/>
            <p:cNvSpPr/>
            <p:nvPr/>
          </p:nvSpPr>
          <p:spPr bwMode="auto">
            <a:xfrm>
              <a:off x="959678" y="2510570"/>
              <a:ext cx="252000" cy="252000"/>
            </a:xfrm>
            <a:prstGeom prst="rect">
              <a:avLst/>
            </a:prstGeom>
            <a:solidFill>
              <a:srgbClr val="99660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mj-lt"/>
              </a:endParaRPr>
            </a:p>
          </p:txBody>
        </p:sp>
        <p:sp>
          <p:nvSpPr>
            <p:cNvPr id="6" name="오른쪽 화살표 5"/>
            <p:cNvSpPr/>
            <p:nvPr/>
          </p:nvSpPr>
          <p:spPr bwMode="auto">
            <a:xfrm>
              <a:off x="1003103" y="2545265"/>
              <a:ext cx="180000" cy="180000"/>
            </a:xfrm>
            <a:prstGeom prst="rightArrow">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mj-lt"/>
              </a:endParaRPr>
            </a:p>
          </p:txBody>
        </p:sp>
      </p:grpSp>
      <p:sp>
        <p:nvSpPr>
          <p:cNvPr id="7" name="TextBox 6"/>
          <p:cNvSpPr txBox="1"/>
          <p:nvPr/>
        </p:nvSpPr>
        <p:spPr>
          <a:xfrm>
            <a:off x="764003" y="1263188"/>
            <a:ext cx="3560590" cy="400110"/>
          </a:xfrm>
          <a:prstGeom prst="rect">
            <a:avLst/>
          </a:prstGeom>
          <a:noFill/>
        </p:spPr>
        <p:txBody>
          <a:bodyPr wrap="none" rtlCol="0">
            <a:spAutoFit/>
          </a:bodyPr>
          <a:lstStyle/>
          <a:p>
            <a:r>
              <a:rPr lang="en-US" altLang="ko-KR" dirty="0" smtClean="0">
                <a:solidFill>
                  <a:srgbClr val="996600"/>
                </a:solidFill>
                <a:latin typeface="+mj-lt"/>
                <a:ea typeface="나눔고딕OTF ExtraBold" pitchFamily="34" charset="-127"/>
              </a:rPr>
              <a:t>Certified data with uncertainty</a:t>
            </a:r>
            <a:endParaRPr lang="ko-KR" altLang="en-US" dirty="0">
              <a:solidFill>
                <a:srgbClr val="996600"/>
              </a:solidFill>
              <a:latin typeface="+mj-lt"/>
              <a:ea typeface="나눔고딕OTF ExtraBold" pitchFamily="34" charset="-127"/>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96903"/>
            <a:ext cx="7772400" cy="471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5658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18" y="1330842"/>
            <a:ext cx="8225096" cy="549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4730750" y="1192619"/>
            <a:ext cx="4475569" cy="476693"/>
          </a:xfrm>
          <a:prstGeom prst="rect">
            <a:avLst/>
          </a:prstGeom>
          <a:solidFill>
            <a:schemeClr val="bg1"/>
          </a:solidFill>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dirty="0" smtClean="0">
                <a:solidFill>
                  <a:srgbClr val="3366CC"/>
                </a:solidFill>
              </a:rPr>
              <a:t>Karwasz, Brusa, Zecca (2001)</a:t>
            </a:r>
            <a:endParaRPr kumimoji="0" lang="en-US" altLang="ko-KR" sz="2000" kern="0" dirty="0">
              <a:solidFill>
                <a:srgbClr val="3366CC"/>
              </a:solidFill>
              <a:ea typeface="굴림" charset="-127"/>
            </a:endParaRPr>
          </a:p>
        </p:txBody>
      </p:sp>
      <p:sp>
        <p:nvSpPr>
          <p:cNvPr id="5" name="직사각형 4"/>
          <p:cNvSpPr/>
          <p:nvPr/>
        </p:nvSpPr>
        <p:spPr>
          <a:xfrm>
            <a:off x="1499189" y="232375"/>
            <a:ext cx="7857462" cy="954107"/>
          </a:xfrm>
          <a:prstGeom prst="rect">
            <a:avLst/>
          </a:prstGeom>
        </p:spPr>
        <p:txBody>
          <a:bodyPr wrap="square">
            <a:spAutoFit/>
          </a:bodyPr>
          <a:lstStyle/>
          <a:p>
            <a:r>
              <a:rPr lang="en-US" altLang="ko-KR" sz="2800" b="1" dirty="0" smtClean="0">
                <a:solidFill>
                  <a:schemeClr val="bg1"/>
                </a:solidFill>
              </a:rPr>
              <a:t>Previous </a:t>
            </a:r>
            <a:r>
              <a:rPr lang="en-US" altLang="ko-KR" sz="2800" b="1" dirty="0">
                <a:solidFill>
                  <a:schemeClr val="bg1"/>
                </a:solidFill>
              </a:rPr>
              <a:t>evaluation </a:t>
            </a:r>
            <a:endParaRPr lang="en-US" altLang="ko-KR" sz="2800" b="1" dirty="0" smtClean="0">
              <a:solidFill>
                <a:schemeClr val="bg1"/>
              </a:solidFill>
            </a:endParaRPr>
          </a:p>
          <a:p>
            <a:r>
              <a:rPr lang="en-US" altLang="ko-KR" sz="2800" b="1" dirty="0">
                <a:solidFill>
                  <a:schemeClr val="bg1"/>
                </a:solidFill>
              </a:rPr>
              <a:t>-</a:t>
            </a:r>
            <a:r>
              <a:rPr lang="en-US" altLang="ko-KR" sz="2800" b="1" dirty="0" smtClean="0">
                <a:solidFill>
                  <a:schemeClr val="bg1"/>
                </a:solidFill>
              </a:rPr>
              <a:t>Total collision processes</a:t>
            </a:r>
            <a:endParaRPr lang="ko-KR" altLang="en-US" sz="2800" b="1" dirty="0">
              <a:solidFill>
                <a:schemeClr val="bg1"/>
              </a:solidFill>
            </a:endParaRPr>
          </a:p>
        </p:txBody>
      </p:sp>
    </p:spTree>
    <p:extLst>
      <p:ext uri="{BB962C8B-B14F-4D97-AF65-F5344CB8AC3E}">
        <p14:creationId xmlns:p14="http://schemas.microsoft.com/office/powerpoint/2010/main" val="24051667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0" y="1241425"/>
            <a:ext cx="517683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1127199"/>
            <a:ext cx="3947520" cy="537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179812" y="1127199"/>
            <a:ext cx="4731488" cy="5715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dirty="0" smtClean="0">
                <a:solidFill>
                  <a:srgbClr val="3366CC"/>
                </a:solidFill>
              </a:rPr>
              <a:t>Fuss at al., Garcia (2010)</a:t>
            </a:r>
            <a:endParaRPr kumimoji="0" lang="en-US" altLang="ko-KR" sz="2000" kern="0" dirty="0">
              <a:solidFill>
                <a:srgbClr val="3366CC"/>
              </a:solidFill>
              <a:ea typeface="굴림" charset="-127"/>
            </a:endParaRPr>
          </a:p>
        </p:txBody>
      </p:sp>
      <p:sp>
        <p:nvSpPr>
          <p:cNvPr id="5" name="직사각형 4"/>
          <p:cNvSpPr/>
          <p:nvPr/>
        </p:nvSpPr>
        <p:spPr>
          <a:xfrm>
            <a:off x="1605515" y="331859"/>
            <a:ext cx="7219507" cy="523220"/>
          </a:xfrm>
          <a:prstGeom prst="rect">
            <a:avLst/>
          </a:prstGeom>
        </p:spPr>
        <p:txBody>
          <a:bodyPr wrap="square">
            <a:spAutoFit/>
          </a:bodyPr>
          <a:lstStyle/>
          <a:p>
            <a:r>
              <a:rPr lang="en-US" altLang="ko-KR" sz="2800" b="1" dirty="0" smtClean="0">
                <a:solidFill>
                  <a:schemeClr val="bg1"/>
                </a:solidFill>
              </a:rPr>
              <a:t>Total scattering cross section</a:t>
            </a:r>
            <a:endParaRPr lang="ko-KR" altLang="en-US" sz="2800" b="1" dirty="0">
              <a:solidFill>
                <a:schemeClr val="bg1"/>
              </a:solidFill>
            </a:endParaRPr>
          </a:p>
        </p:txBody>
      </p:sp>
    </p:spTree>
    <p:extLst>
      <p:ext uri="{BB962C8B-B14F-4D97-AF65-F5344CB8AC3E}">
        <p14:creationId xmlns:p14="http://schemas.microsoft.com/office/powerpoint/2010/main" val="360986089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3673475" cy="25209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Imag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529013" cy="24495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157663"/>
            <a:ext cx="35369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Image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144963"/>
            <a:ext cx="3781425" cy="2576512"/>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endParaRPr lang="ko-KR" altLang="en-US"/>
          </a:p>
        </p:txBody>
      </p:sp>
      <p:sp>
        <p:nvSpPr>
          <p:cNvPr id="8" name="Rectangle 4"/>
          <p:cNvSpPr txBox="1">
            <a:spLocks noChangeArrowheads="1"/>
          </p:cNvSpPr>
          <p:nvPr/>
        </p:nvSpPr>
        <p:spPr>
          <a:xfrm>
            <a:off x="2190307" y="3779654"/>
            <a:ext cx="6103088" cy="571500"/>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latinLnBrk="0"/>
            <a:r>
              <a:rPr kumimoji="0" lang="pl-PL" sz="2000" kern="0" dirty="0" smtClean="0">
                <a:solidFill>
                  <a:srgbClr val="3366CC"/>
                </a:solidFill>
              </a:rPr>
              <a:t>Kanik, Trajmar, Nickel (1993)</a:t>
            </a:r>
            <a:endParaRPr kumimoji="0" lang="en-US" altLang="ko-KR" sz="2000" kern="0" dirty="0">
              <a:solidFill>
                <a:srgbClr val="3366CC"/>
              </a:solidFill>
              <a:ea typeface="굴림" charset="-127"/>
            </a:endParaRPr>
          </a:p>
        </p:txBody>
      </p:sp>
    </p:spTree>
    <p:extLst>
      <p:ext uri="{BB962C8B-B14F-4D97-AF65-F5344CB8AC3E}">
        <p14:creationId xmlns:p14="http://schemas.microsoft.com/office/powerpoint/2010/main" val="342078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61B2"/>
      </a:dk2>
      <a:lt2>
        <a:srgbClr val="FEA501"/>
      </a:lt2>
      <a:accent1>
        <a:srgbClr val="737373"/>
      </a:accent1>
      <a:accent2>
        <a:srgbClr val="919191"/>
      </a:accent2>
      <a:accent3>
        <a:srgbClr val="FFFFFF"/>
      </a:accent3>
      <a:accent4>
        <a:srgbClr val="000000"/>
      </a:accent4>
      <a:accent5>
        <a:srgbClr val="BCBCBC"/>
      </a:accent5>
      <a:accent6>
        <a:srgbClr val="838383"/>
      </a:accent6>
      <a:hlink>
        <a:srgbClr val="AEAEAE"/>
      </a:hlink>
      <a:folHlink>
        <a:srgbClr val="C9C9C9"/>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61B2"/>
        </a:dk2>
        <a:lt2>
          <a:srgbClr val="FEA501"/>
        </a:lt2>
        <a:accent1>
          <a:srgbClr val="737373"/>
        </a:accent1>
        <a:accent2>
          <a:srgbClr val="919191"/>
        </a:accent2>
        <a:accent3>
          <a:srgbClr val="FFFFFF"/>
        </a:accent3>
        <a:accent4>
          <a:srgbClr val="000000"/>
        </a:accent4>
        <a:accent5>
          <a:srgbClr val="BCBCBC"/>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10711</TotalTime>
  <Words>1545</Words>
  <Application>Microsoft Office PowerPoint</Application>
  <PresentationFormat>화면 슬라이드 쇼(4:3)</PresentationFormat>
  <Paragraphs>116</Paragraphs>
  <Slides>28</Slides>
  <Notes>0</Notes>
  <HiddenSlides>0</HiddenSlides>
  <MMClips>0</MMClips>
  <ScaleCrop>false</ScaleCrop>
  <HeadingPairs>
    <vt:vector size="4" baseType="variant">
      <vt:variant>
        <vt:lpstr>테마</vt:lpstr>
      </vt:variant>
      <vt:variant>
        <vt:i4>1</vt:i4>
      </vt:variant>
      <vt:variant>
        <vt:lpstr>슬라이드 제목</vt:lpstr>
      </vt:variant>
      <vt:variant>
        <vt:i4>28</vt:i4>
      </vt:variant>
    </vt:vector>
  </HeadingPairs>
  <TitlesOfParts>
    <vt:vector size="29" baseType="lpstr">
      <vt:lpstr>PresentationLoad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Shirai, Tabata, Tawara &amp; Itikawa (2002)</vt:lpstr>
      <vt:lpstr>High-energy limit</vt:lpstr>
      <vt:lpstr>PowerPoint 프레젠테이션</vt:lpstr>
      <vt:lpstr>L-B recommended: differences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Kurachi &amp; Nakamura (1990)</vt:lpstr>
      <vt:lpstr>Landoldt - Börstein</vt:lpstr>
      <vt:lpstr>PowerPoint 프레젠테이션</vt:lpstr>
      <vt:lpstr>PowerPoint 프레젠테이션</vt:lpstr>
      <vt:lpstr>PowerPoint 프레젠테이션</vt:lpstr>
      <vt:lpstr>PowerPoint 프레젠테이션</vt:lpstr>
      <vt:lpstr>PowerPoint 프레젠테이션</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Administrator</dc:creator>
  <dc:description>PresentationLoad.com</dc:description>
  <cp:lastModifiedBy>song</cp:lastModifiedBy>
  <cp:revision>1810</cp:revision>
  <dcterms:created xsi:type="dcterms:W3CDTF">2007-11-27T23:54:21Z</dcterms:created>
  <dcterms:modified xsi:type="dcterms:W3CDTF">2013-09-02T10:20:45Z</dcterms:modified>
</cp:coreProperties>
</file>