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0" r:id="rId3"/>
    <p:sldId id="584" r:id="rId4"/>
    <p:sldId id="583" r:id="rId5"/>
    <p:sldId id="587" r:id="rId6"/>
    <p:sldId id="586" r:id="rId7"/>
    <p:sldId id="581" r:id="rId8"/>
    <p:sldId id="585" r:id="rId9"/>
    <p:sldId id="483" r:id="rId10"/>
    <p:sldId id="562" r:id="rId11"/>
    <p:sldId id="588" r:id="rId12"/>
    <p:sldId id="591" r:id="rId13"/>
    <p:sldId id="593" r:id="rId14"/>
    <p:sldId id="594" r:id="rId15"/>
    <p:sldId id="595" r:id="rId16"/>
    <p:sldId id="596" r:id="rId17"/>
    <p:sldId id="598" r:id="rId18"/>
    <p:sldId id="599" r:id="rId19"/>
    <p:sldId id="600" r:id="rId20"/>
    <p:sldId id="597" r:id="rId21"/>
    <p:sldId id="589" r:id="rId22"/>
    <p:sldId id="590" r:id="rId23"/>
    <p:sldId id="526" r:id="rId24"/>
    <p:sldId id="527" r:id="rId25"/>
    <p:sldId id="528" r:id="rId26"/>
    <p:sldId id="532" r:id="rId27"/>
    <p:sldId id="570" r:id="rId28"/>
    <p:sldId id="572" r:id="rId29"/>
    <p:sldId id="573" r:id="rId30"/>
    <p:sldId id="414" r:id="rId31"/>
    <p:sldId id="395" r:id="rId3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Arial" charset="0"/>
        <a:ea typeface="隶书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0000"/>
    <a:srgbClr val="077319"/>
    <a:srgbClr val="FF9900"/>
    <a:srgbClr val="00FF00"/>
    <a:srgbClr val="FF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64" autoAdjust="0"/>
  </p:normalViewPr>
  <p:slideViewPr>
    <p:cSldViewPr>
      <p:cViewPr>
        <p:scale>
          <a:sx n="75" d="100"/>
          <a:sy n="75" d="100"/>
        </p:scale>
        <p:origin x="-8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6FAD1B5-D320-47E6-9344-304CEDB319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0134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2EBAB28-FBB1-421B-A1C0-E032747459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3656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eaLnBrk="1" hangingPunct="1"/>
            <a:fld id="{139EA378-EAE1-4736-B88F-C59E55226A99}" type="slidenum">
              <a:rPr lang="en-US" altLang="zh-CN" sz="1200" smtClean="0">
                <a:solidFill>
                  <a:schemeClr val="tx1"/>
                </a:solidFill>
                <a:ea typeface="宋体" pitchFamily="2" charset="-122"/>
              </a:rPr>
              <a:pPr eaLnBrk="1" hangingPunct="1"/>
              <a:t>6</a:t>
            </a:fld>
            <a:endParaRPr lang="en-US" altLang="zh-CN" sz="1200" smtClean="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eaLnBrk="1" hangingPunct="1"/>
            <a:fld id="{139EA378-EAE1-4736-B88F-C59E55226A99}" type="slidenum">
              <a:rPr lang="en-US" altLang="zh-CN" sz="1200" smtClean="0">
                <a:solidFill>
                  <a:schemeClr val="tx1"/>
                </a:solidFill>
                <a:ea typeface="宋体" pitchFamily="2" charset="-122"/>
              </a:rPr>
              <a:pPr eaLnBrk="1" hangingPunct="1"/>
              <a:t>9</a:t>
            </a:fld>
            <a:endParaRPr lang="en-US" altLang="zh-CN" sz="1200" smtClean="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39DC-718A-4828-AE8C-28CB056824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09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CC59-C094-4203-85DD-872513DFF0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884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5607-17F4-4E4E-933C-62A1E8E218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792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6F04-BA60-4D94-8A2B-B4105A6111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905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D8B8-847D-4DD5-92AE-92A0610F5A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31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1C43-F222-4455-AD61-3E8041F3B0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28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C0078-35D1-45AF-9675-CBBFB88A94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91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370B-4D88-4165-AA2A-4576E1E10A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69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4ED7-4F6D-4059-B140-0004B4C66F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63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1E68-8BC2-4E9C-8387-F3DE4FFF94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38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3B7C-05D0-4FC1-9B3F-6F8F9D86BC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767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F8059-9B2C-458B-A4EC-E4D1439474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610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64F43-4743-4169-A755-9053277BA1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2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8"/>
          <p:cNvSpPr>
            <a:spLocks noChangeShapeType="1"/>
          </p:cNvSpPr>
          <p:nvPr userDrawn="1"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96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96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96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58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749CE7A3-5C86-4B09-A05C-0413028DA5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auto">
          <a:xfrm>
            <a:off x="358775" y="6165850"/>
            <a:ext cx="8785225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1" name="Picture 13" descr="naoc_bg_blu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58888" cy="9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1341562"/>
            <a:ext cx="8640762" cy="11513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diagnostic for the trap center of Electron beam ion trap by EUV spectroscopy</a:t>
            </a:r>
            <a:endParaRPr lang="en-US" altLang="zh-CN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755576" y="3284984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b="1" dirty="0" err="1">
                <a:solidFill>
                  <a:schemeClr val="tx1"/>
                </a:solidFill>
                <a:ea typeface="宋体" pitchFamily="2" charset="-122"/>
              </a:rPr>
              <a:t>Guiyun</a:t>
            </a:r>
            <a:r>
              <a:rPr lang="en-US" altLang="zh-CN" sz="2400" b="1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a typeface="宋体" pitchFamily="2" charset="-122"/>
              </a:rPr>
              <a:t>Liang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/>
            </a:r>
            <a:b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</a:b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rPr>
              <a:t>梁贵云</a:t>
            </a:r>
            <a:endParaRPr lang="en-US" altLang="zh-CN" sz="240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  <a:p>
            <a:endParaRPr lang="en-US" altLang="zh-CN" dirty="0">
              <a:solidFill>
                <a:schemeClr val="tx1"/>
              </a:solidFill>
              <a:ea typeface="宋体" pitchFamily="2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Californian FB" pitchFamily="18" charset="0"/>
                <a:ea typeface="仿宋_GB2312" pitchFamily="49" charset="-122"/>
              </a:rPr>
              <a:t>National </a:t>
            </a:r>
            <a:r>
              <a:rPr lang="en-US" altLang="zh-CN" sz="2400" dirty="0">
                <a:solidFill>
                  <a:schemeClr val="tx1"/>
                </a:solidFill>
                <a:latin typeface="Californian FB" pitchFamily="18" charset="0"/>
                <a:ea typeface="仿宋_GB2312" pitchFamily="49" charset="-122"/>
              </a:rPr>
              <a:t>Astronomical Observatories, </a:t>
            </a:r>
            <a:r>
              <a:rPr lang="en-US" altLang="zh-CN" sz="2400" dirty="0" smtClean="0">
                <a:solidFill>
                  <a:schemeClr val="tx1"/>
                </a:solidFill>
                <a:latin typeface="Californian FB" pitchFamily="18" charset="0"/>
                <a:ea typeface="仿宋_GB2312" pitchFamily="49" charset="-122"/>
              </a:rPr>
              <a:t>CAS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Californian FB" pitchFamily="18" charset="0"/>
                <a:ea typeface="仿宋_GB2312" pitchFamily="49" charset="-122"/>
                <a:cs typeface="Times New Roman" pitchFamily="18" charset="0"/>
              </a:rPr>
              <a:t>Beijing, China</a:t>
            </a:r>
            <a:endParaRPr lang="en-US" altLang="zh-CN" sz="2400" dirty="0">
              <a:solidFill>
                <a:schemeClr val="tx1"/>
              </a:solidFill>
              <a:latin typeface="Californian FB" pitchFamily="18" charset="0"/>
              <a:ea typeface="仿宋_GB2312" pitchFamily="49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309320"/>
            <a:ext cx="841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>
                <a:solidFill>
                  <a:schemeClr val="tx1"/>
                </a:solidFill>
                <a:latin typeface="Comic Sans MS" pitchFamily="66" charset="0"/>
              </a:rPr>
              <a:t>ADAS 2014 workshop, Sep.29-30, Warsaw, Poland</a:t>
            </a:r>
            <a:endParaRPr lang="zh-CN" altLang="en-U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3"/>
    </mc:Choice>
    <mc:Fallback xmlns="">
      <p:transition spd="slow" advTm="450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60771"/>
            <a:ext cx="6696744" cy="41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08518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Above shows the resultant spectra of highly charged iron ions. Any analysis is based upon the good spectral modelling. 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799"/>
            <a:ext cx="7380312" cy="45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987824" y="898848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Analysis model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6237288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dirty="0" smtClean="0">
                <a:latin typeface="Californian FB" pitchFamily="18" charset="0"/>
              </a:rPr>
              <a:t>Physics: Liang et al. (2014) </a:t>
            </a:r>
            <a:r>
              <a:rPr lang="en-US" altLang="zh-CN" sz="2000" dirty="0" err="1" smtClean="0">
                <a:latin typeface="Californian FB" pitchFamily="18" charset="0"/>
              </a:rPr>
              <a:t>ApJ</a:t>
            </a:r>
            <a:endParaRPr lang="en-US" altLang="zh-CN" sz="2000" dirty="0">
              <a:latin typeface="Californian FB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139189"/>
            <a:ext cx="1656184" cy="954107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data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645024"/>
            <a:ext cx="1667024" cy="954107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Approx.-coding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44" y="2186861"/>
            <a:ext cx="1667024" cy="954107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Output: emissivity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908720"/>
            <a:ext cx="1667024" cy="954107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to obs.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>
            <a:stCxn id="3" idx="0"/>
            <a:endCxn id="7" idx="2"/>
          </p:cNvCxnSpPr>
          <p:nvPr/>
        </p:nvCxnSpPr>
        <p:spPr bwMode="auto">
          <a:xfrm flipV="1">
            <a:off x="935596" y="4599131"/>
            <a:ext cx="5420" cy="540058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直接箭头连接符 11"/>
          <p:cNvCxnSpPr/>
          <p:nvPr/>
        </p:nvCxnSpPr>
        <p:spPr bwMode="auto">
          <a:xfrm flipV="1">
            <a:off x="935596" y="3140968"/>
            <a:ext cx="5420" cy="540058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直接箭头连接符 12"/>
          <p:cNvCxnSpPr/>
          <p:nvPr/>
        </p:nvCxnSpPr>
        <p:spPr bwMode="auto">
          <a:xfrm flipV="1">
            <a:off x="898712" y="1862827"/>
            <a:ext cx="0" cy="324034"/>
          </a:xfrm>
          <a:prstGeom prst="straightConnector1">
            <a:avLst/>
          </a:prstGeom>
          <a:solidFill>
            <a:srgbClr val="FFFFFF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" name="直接连接符 3"/>
          <p:cNvCxnSpPr/>
          <p:nvPr/>
        </p:nvCxnSpPr>
        <p:spPr bwMode="auto">
          <a:xfrm>
            <a:off x="0" y="3429000"/>
            <a:ext cx="1798068" cy="0"/>
          </a:xfrm>
          <a:prstGeom prst="line">
            <a:avLst/>
          </a:prstGeom>
          <a:solidFill>
            <a:srgbClr val="FFFFFF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/>
        </p:nvCxnSpPr>
        <p:spPr bwMode="auto">
          <a:xfrm>
            <a:off x="35496" y="4941168"/>
            <a:ext cx="1798068" cy="0"/>
          </a:xfrm>
          <a:prstGeom prst="line">
            <a:avLst/>
          </a:prstGeom>
          <a:solidFill>
            <a:srgbClr val="FFFFFF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矩形 1"/>
          <p:cNvSpPr/>
          <p:nvPr/>
        </p:nvSpPr>
        <p:spPr bwMode="auto">
          <a:xfrm>
            <a:off x="4499992" y="3429000"/>
            <a:ext cx="864096" cy="1296144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987824" y="4005064"/>
            <a:ext cx="864096" cy="648072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55776" y="188640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Data analysis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0232" y="1124744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is from FAC and AUTOSTRUCTURE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59520"/>
            <a:ext cx="6201383" cy="528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696744" cy="41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9712" y="241484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Line identification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7484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2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A</a:t>
            </a:r>
            <a:r>
              <a:rPr lang="en-US" altLang="zh-CN" sz="3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()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, </a:t>
            </a:r>
            <a:r>
              <a:rPr lang="en-US" altLang="zh-CN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Here, A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is the ionic abundance as a function of beam energy, () is the efficiency of the spectrometer, and 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,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is the line emissivity, where 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refers to the beam energy</a:t>
            </a:r>
            <a:endParaRPr lang="zh-CN" alt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17326"/>
              </p:ext>
            </p:extLst>
          </p:nvPr>
        </p:nvGraphicFramePr>
        <p:xfrm>
          <a:off x="4759772" y="2420888"/>
          <a:ext cx="4420740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2" name="Graph" r:id="rId3" imgW="3900960" imgH="2986560" progId="Origin50.Graph">
                  <p:embed/>
                </p:oleObj>
              </mc:Choice>
              <mc:Fallback>
                <p:oleObj name="Graph" r:id="rId3" imgW="3900960" imgH="2986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9772" y="2420888"/>
                        <a:ext cx="4420740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1520" y="2723436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is two method to generate the ‘evolution curve’ A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 fitting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line fitting</a:t>
            </a:r>
          </a:p>
          <a:p>
            <a:pPr lvl="1" algn="l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 emissivity: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 ~ (E) or</a:t>
            </a:r>
          </a:p>
          <a:p>
            <a:pPr lvl="1" algn="l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=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altLang="zh-CN" sz="24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altLang="zh-CN" sz="24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endParaRPr lang="en-US" altLang="zh-CN" sz="24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For resonant lines, the uncertainty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of (E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is within 5%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Cascading effect will have &lt;10% contribution for line emissivity.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0872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Adopting global fitting, at each pixel channel and at a given energy, 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53373"/>
            <a:ext cx="63531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4104456" cy="55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9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840" y="908720"/>
            <a:ext cx="8229600" cy="648072"/>
          </a:xfrm>
        </p:spPr>
        <p:txBody>
          <a:bodyPr/>
          <a:lstStyle/>
          <a:p>
            <a:pPr algn="l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curve of ionic fraction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08050"/>
              </p:ext>
            </p:extLst>
          </p:nvPr>
        </p:nvGraphicFramePr>
        <p:xfrm>
          <a:off x="1187624" y="1412776"/>
          <a:ext cx="656234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Graph" r:id="rId3" imgW="4132800" imgH="2901600" progId="Origin50.Graph">
                  <p:embed/>
                </p:oleObj>
              </mc:Choice>
              <mc:Fallback>
                <p:oleObj name="Graph" r:id="rId3" imgW="41328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1412776"/>
                        <a:ext cx="6562340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3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68" y="1022400"/>
            <a:ext cx="5410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975150"/>
                <a:ext cx="84969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e,X</a:t>
                </a:r>
                <a:r>
                  <a:rPr lang="en-US" altLang="zh-CN" sz="2400" b="1" baseline="30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400" b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refers to the overlap factor between the electron beam and ions with charge of q+, the last term represent a continuous injection of neutrals with density of n</a:t>
                </a:r>
                <a:r>
                  <a:rPr lang="en-US" altLang="zh-CN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0+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Charge-exchange rates depends on the relative velocity (100 eV) of recipient (ions) and donor (neutrals).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75150"/>
                <a:ext cx="8496944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148" t="-2516" r="-430" b="-6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83" y="5589240"/>
            <a:ext cx="2114665" cy="3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27784" y="188640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Charge state distribution</a:t>
            </a:r>
            <a:endParaRPr lang="en-US" altLang="zh-CN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2091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EUV spectroscopic application to EBIT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3392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Effective  electron density in trap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" y="2204721"/>
            <a:ext cx="5009614" cy="41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721"/>
            <a:ext cx="3744416" cy="392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22" y="1307034"/>
            <a:ext cx="4044166" cy="34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68760"/>
            <a:ext cx="513783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94116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ratios involved emission lines with its upper level is dominantly populated from metastable levels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Resultant electron density is about 10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H="1" flipV="1">
            <a:off x="2123728" y="2204864"/>
            <a:ext cx="336668" cy="1872208"/>
          </a:xfrm>
          <a:prstGeom prst="straightConnector1">
            <a:avLst/>
          </a:prstGeom>
          <a:solidFill>
            <a:srgbClr val="FFFFFF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73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Overlap factor between e-beam and trapped ions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21324"/>
            <a:ext cx="2808312" cy="5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7885"/>
            <a:ext cx="464400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5010"/>
            <a:ext cx="439346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618857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overlap factor depends on the ionic charge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76203" y="188640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Outline</a:t>
            </a:r>
          </a:p>
        </p:txBody>
      </p:sp>
      <p:sp>
        <p:nvSpPr>
          <p:cNvPr id="5123" name="AutoShape 8"/>
          <p:cNvSpPr>
            <a:spLocks noChangeArrowheads="1"/>
          </p:cNvSpPr>
          <p:nvPr/>
        </p:nvSpPr>
        <p:spPr bwMode="auto">
          <a:xfrm flipH="1">
            <a:off x="2603500" y="1989138"/>
            <a:ext cx="74613" cy="1460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124" name="AutoShape 9"/>
          <p:cNvSpPr>
            <a:spLocks noChangeArrowheads="1"/>
          </p:cNvSpPr>
          <p:nvPr/>
        </p:nvSpPr>
        <p:spPr bwMode="auto">
          <a:xfrm flipH="1">
            <a:off x="944563" y="1989138"/>
            <a:ext cx="76200" cy="1460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gray">
          <a:xfrm>
            <a:off x="1716088" y="1927225"/>
            <a:ext cx="185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endParaRPr lang="zh-CN" altLang="zh-CN" sz="10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51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949" y="1484784"/>
            <a:ext cx="8508539" cy="4248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ea typeface="楷体_GB2312" pitchFamily="49" charset="-122"/>
              </a:rPr>
              <a:t>Brief background</a:t>
            </a:r>
          </a:p>
          <a:p>
            <a:pPr eaLnBrk="1" hangingPunct="1"/>
            <a:r>
              <a:rPr lang="en-US" altLang="zh-CN" dirty="0" smtClean="0">
                <a:latin typeface="Times New Roman" pitchFamily="18" charset="0"/>
                <a:ea typeface="楷体_GB2312" pitchFamily="49" charset="-122"/>
              </a:rPr>
              <a:t>EBIT and the EUV spectroscopy</a:t>
            </a:r>
          </a:p>
          <a:p>
            <a:pPr eaLnBrk="1" hangingPunct="1"/>
            <a:r>
              <a:rPr lang="en-US" altLang="zh-CN" dirty="0" smtClean="0">
                <a:latin typeface="Times New Roman" pitchFamily="18" charset="0"/>
                <a:ea typeface="楷体_GB2312" pitchFamily="49" charset="-122"/>
              </a:rPr>
              <a:t>Data analysis</a:t>
            </a:r>
          </a:p>
          <a:p>
            <a:pPr marL="0" indent="0" eaLnBrk="1" hangingPunct="1">
              <a:buNone/>
            </a:pPr>
            <a:r>
              <a:rPr lang="en-US" altLang="zh-CN" sz="2400" dirty="0">
                <a:latin typeface="Candara" panose="020E0502030303020204" pitchFamily="34" charset="0"/>
                <a:ea typeface="楷体_GB2312" pitchFamily="49" charset="-122"/>
              </a:rPr>
              <a:t> </a:t>
            </a:r>
            <a:r>
              <a:rPr lang="en-US" altLang="zh-CN" sz="2400" dirty="0" smtClean="0">
                <a:latin typeface="Candara" panose="020E0502030303020204" pitchFamily="34" charset="0"/>
                <a:ea typeface="楷体_GB2312" pitchFamily="49" charset="-122"/>
              </a:rPr>
              <a:t>     (1)  Density diagnostic</a:t>
            </a:r>
          </a:p>
          <a:p>
            <a:pPr marL="0" indent="0" eaLnBrk="1" hangingPunct="1"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楷体_GB2312" pitchFamily="49" charset="-122"/>
              </a:rPr>
              <a:t>      (2)  Pressure diagnostic in EBIT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850801"/>
            <a:ext cx="6984776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itchFamily="18" charset="0"/>
              </a:rPr>
              <a:t>The module of charge stage distribution</a:t>
            </a: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280"/>
            <a:ext cx="7092007" cy="515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1700808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type:</a:t>
            </a:r>
          </a:p>
          <a:p>
            <a:pPr algn="l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Thermal</a:t>
            </a:r>
          </a:p>
          <a:p>
            <a:pPr algn="l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EBIT</a:t>
            </a:r>
          </a:p>
          <a:p>
            <a:pPr algn="l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EBIT/R with escape</a:t>
            </a:r>
          </a:p>
          <a:p>
            <a:pPr algn="l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PhiBB</a:t>
            </a:r>
            <a:endParaRPr lang="en-US" altLang="zh-CN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CXERec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9678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Donors: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4148" y="129492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        (13.61)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      (24.59)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H2       (15.43)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     (14.10)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CO2    (13.78)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H20     (12.56)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CH4    (12.6)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049796"/>
            <a:ext cx="6768752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Treatment of CX cross-section: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9740" y="3573016"/>
            <a:ext cx="6586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Default is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parameterized Landau-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Zener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approximation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Collection from published data  (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RARE!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Hydrogenic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</a:t>
            </a:r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6" y="4574198"/>
            <a:ext cx="7545710" cy="227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96788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Charge exchange</a:t>
            </a:r>
          </a:p>
        </p:txBody>
      </p:sp>
      <p:pic>
        <p:nvPicPr>
          <p:cNvPr id="8" name="Picture 2" descr="E:\picture\天体图片\CX\charge%20exchange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40" y="1491100"/>
            <a:ext cx="4052612" cy="14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28" y="1628800"/>
            <a:ext cx="6096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14" y="1172250"/>
            <a:ext cx="19526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2998" y="23007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2s 2p 3d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980728"/>
            <a:ext cx="3647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Obtain the average energy of captured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(3d) orbital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Using parameterized MCLZ approximation obtain the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-manifold CX cross-section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Statistical weight to get the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lJ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-resolved cross-section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7" y="325314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Hydrogenic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model:</a:t>
            </a:r>
          </a:p>
          <a:p>
            <a:endParaRPr lang="en-US" altLang="zh-C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20506" y="4158346"/>
            <a:ext cx="3668018" cy="2366998"/>
            <a:chOff x="5100476" y="3713257"/>
            <a:chExt cx="3668018" cy="2366998"/>
          </a:xfrm>
        </p:grpSpPr>
        <p:sp>
          <p:nvSpPr>
            <p:cNvPr id="11" name="TextBox 10"/>
            <p:cNvSpPr txBox="1"/>
            <p:nvPr/>
          </p:nvSpPr>
          <p:spPr>
            <a:xfrm>
              <a:off x="5120506" y="3713257"/>
              <a:ext cx="36479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itchFamily="34" charset="0"/>
                <a:buChar char="•"/>
              </a:pPr>
              <a:r>
                <a:rPr lang="en-US" altLang="zh-CN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Obtain the principle quantum number with peak fraction.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225" y="4378052"/>
              <a:ext cx="22764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00476" y="4756816"/>
              <a:ext cx="36479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itchFamily="34" charset="0"/>
                <a:buChar char="•"/>
              </a:pPr>
              <a:r>
                <a:rPr lang="en-US" altLang="zh-CN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‘Landau-</a:t>
              </a:r>
              <a:r>
                <a:rPr lang="en-US" altLang="zh-CN" sz="2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Zener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’ weight as</a:t>
              </a:r>
            </a:p>
            <a:p>
              <a:pPr marL="285750" indent="-285750" algn="l">
                <a:buFont typeface="Arial" pitchFamily="34" charset="0"/>
                <a:buChar char="•"/>
              </a:pPr>
              <a:endParaRPr lang="en-US" altLang="zh-CN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l">
                <a:buFont typeface="Arial" pitchFamily="34" charset="0"/>
                <a:buChar char="•"/>
              </a:pPr>
              <a:endParaRPr lang="en-US" altLang="zh-CN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en-US" altLang="zh-CN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Statistical weight</a:t>
              </a:r>
            </a:p>
          </p:txBody>
        </p: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782" y="5229200"/>
              <a:ext cx="207645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238474" y="5621178"/>
            <a:ext cx="225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projectile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04" y="3645024"/>
            <a:ext cx="29241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94656" y="5229200"/>
            <a:ext cx="167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altLang="zh-CN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2p (ground)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" y="1152000"/>
            <a:ext cx="2674302" cy="44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6438" y="6207695"/>
            <a:ext cx="34468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 smtClean="0">
                <a:latin typeface="Californian FB" pitchFamily="18" charset="0"/>
              </a:rPr>
              <a:t>Smith et al. (2012)</a:t>
            </a:r>
            <a:endParaRPr lang="en-US" altLang="zh-CN" sz="2400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4" y="5589240"/>
            <a:ext cx="9028113" cy="12687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low beam energies, the uncertainty (~10 eV) may be due to estimation of space charge potential, because only beam current at high energy recorded for #Fe1008 and #Fe1208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2" y="1628800"/>
            <a:ext cx="87804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Monte-Carlo method is adopted </a:t>
            </a:r>
            <a:r>
              <a:rPr lang="en-US" altLang="zh-CN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obtain optimized neutral density with 300</a:t>
            </a:r>
            <a:r>
              <a:rPr lang="en-US" altLang="zh-CN" sz="2400" kern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×300 tests</a:t>
            </a:r>
            <a:endParaRPr lang="en-US" altLang="zh-CN" sz="24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19075"/>
            <a:ext cx="86963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95111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XVIII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02311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XIX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284" y="38610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XX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2292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XXI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15887" y="1160748"/>
            <a:ext cx="9028113" cy="7560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resultant neutral density at the trap center without consider the overlap factor between electron beam and ion cloud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15887" y="4689140"/>
            <a:ext cx="9028113" cy="14041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 current of 165 mA, and the beam energy 2390 eV, the largest central electron density is about 1.4</a:t>
            </a:r>
            <a:r>
              <a:rPr lang="en-US" altLang="zh-CN" sz="2400" kern="0" dirty="0" smtClean="0">
                <a:latin typeface="Times New Roman"/>
                <a:cs typeface="Times New Roman"/>
              </a:rPr>
              <a:t>×10</a:t>
            </a:r>
            <a:r>
              <a:rPr lang="en-US" altLang="zh-CN" sz="2400" kern="0" baseline="30000" dirty="0" smtClean="0">
                <a:latin typeface="Times New Roman"/>
                <a:cs typeface="Times New Roman"/>
              </a:rPr>
              <a:t>13</a:t>
            </a:r>
            <a:r>
              <a:rPr lang="en-US" altLang="zh-CN" sz="2400" kern="0" dirty="0" smtClean="0">
                <a:latin typeface="Times New Roman"/>
                <a:cs typeface="Times New Roman"/>
              </a:rPr>
              <a:t>cm</a:t>
            </a:r>
            <a:r>
              <a:rPr lang="en-US" altLang="zh-CN" sz="2400" kern="0" baseline="30000" dirty="0" smtClean="0">
                <a:latin typeface="Times New Roman"/>
                <a:cs typeface="Times New Roman"/>
              </a:rPr>
              <a:t>-3</a:t>
            </a:r>
            <a:endParaRPr lang="en-US" altLang="zh-CN" sz="2400" kern="0" dirty="0" smtClean="0">
              <a:latin typeface="Times New Roman"/>
              <a:cs typeface="Times New Roman"/>
            </a:endParaRPr>
          </a:p>
          <a:p>
            <a:pPr algn="l"/>
            <a:r>
              <a:rPr lang="en-US" altLang="zh-CN" sz="2400" kern="0" dirty="0" smtClean="0">
                <a:latin typeface="Times New Roman"/>
                <a:cs typeface="Times New Roman"/>
              </a:rPr>
              <a:t>An effective electron density is diagnosed to be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2.6×10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64837"/>
            <a:ext cx="3358108" cy="26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7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75493"/>
            <a:ext cx="4600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4" y="165968"/>
            <a:ext cx="45624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4081" y="47667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XVIII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6509" y="47848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XIX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00371" y="5661248"/>
            <a:ext cx="9028113" cy="8640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resultant pressure in trap center is obtained, that is still higher than  expectation.</a:t>
            </a:r>
            <a:endParaRPr lang="en-US" altLang="zh-CN" sz="2400" kern="0" dirty="0" smtClean="0">
              <a:latin typeface="Times New Roman"/>
              <a:cs typeface="Times New Roman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5174929" cy="20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80720"/>
            <a:ext cx="4914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7056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0872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central region, NO ‘quantitative’ value available, except for a ‘qualitative’ estimation. The present diagnostic strongly depends on the underlying model. A further analysis is on-going.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714069" cy="309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0472"/>
            <a:ext cx="31172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52" y="2528971"/>
            <a:ext cx="37814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98072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heating: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06730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transfer between ions: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314809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escape (radial, axial):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4" y="3639848"/>
            <a:ext cx="4708036" cy="5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425991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loss due to escaping ions: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48" y="4800741"/>
            <a:ext cx="3967460" cy="5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3" y="4077215"/>
            <a:ext cx="3933825" cy="242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691696" y="5229200"/>
            <a:ext cx="792072" cy="1152112"/>
            <a:chOff x="1691696" y="5229200"/>
            <a:chExt cx="792072" cy="1152112"/>
          </a:xfrm>
        </p:grpSpPr>
        <p:sp>
          <p:nvSpPr>
            <p:cNvPr id="13" name="椭圆 12"/>
            <p:cNvSpPr/>
            <p:nvPr/>
          </p:nvSpPr>
          <p:spPr bwMode="auto">
            <a:xfrm>
              <a:off x="2029385" y="6237312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051720" y="6093312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979728" y="6093312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2123728" y="5949280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1979712" y="5949280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1907704" y="5805264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051720" y="5805264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2123728" y="5661248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2181785" y="5517232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1835696" y="5661248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1835696" y="5517248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1979712" y="5661248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051720" y="5517232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1979712" y="5445240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2267760" y="5373216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2123728" y="5373216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1763688" y="5373216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1907704" y="5373232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2051736" y="5301208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339768" y="5229200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2181785" y="5229216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835728" y="5243408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691696" y="5229216"/>
              <a:ext cx="144000" cy="14400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隶书" pitchFamily="49" charset="-122"/>
              </a:endParaRPr>
            </a:p>
          </p:txBody>
        </p:sp>
      </p:grpSp>
      <p:sp>
        <p:nvSpPr>
          <p:cNvPr id="37" name="椭圆 36"/>
          <p:cNvSpPr/>
          <p:nvPr/>
        </p:nvSpPr>
        <p:spPr bwMode="auto">
          <a:xfrm>
            <a:off x="2987824" y="4509136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flipV="1">
            <a:off x="3059824" y="4221087"/>
            <a:ext cx="576072" cy="360042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716016" y="57332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latin typeface="Calibri" panose="020F0502020204030204" pitchFamily="34" charset="0"/>
              </a:rPr>
              <a:t>Penetrante</a:t>
            </a:r>
            <a:r>
              <a:rPr lang="en-US" altLang="zh-CN" sz="2000" dirty="0" smtClean="0">
                <a:latin typeface="Calibri" panose="020F0502020204030204" pitchFamily="34" charset="0"/>
              </a:rPr>
              <a:t> et al. (1991)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2" name="椭圆 41"/>
          <p:cNvSpPr/>
          <p:nvPr/>
        </p:nvSpPr>
        <p:spPr bwMode="auto">
          <a:xfrm>
            <a:off x="2267728" y="5047720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2096445" y="5119720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1957385" y="5191720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45" name="椭圆 44"/>
          <p:cNvSpPr/>
          <p:nvPr/>
        </p:nvSpPr>
        <p:spPr bwMode="auto">
          <a:xfrm>
            <a:off x="1796712" y="5119720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1619688" y="5085184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47" name="椭圆 46"/>
          <p:cNvSpPr/>
          <p:nvPr/>
        </p:nvSpPr>
        <p:spPr bwMode="auto">
          <a:xfrm>
            <a:off x="2483768" y="5022074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1940760" y="5019254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2135584" y="4997310"/>
            <a:ext cx="144000" cy="144000"/>
          </a:xfrm>
          <a:prstGeom prst="ellipse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隶书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43453" y="5517232"/>
            <a:ext cx="1368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V</a:t>
            </a:r>
            <a:r>
              <a:rPr lang="en-US" altLang="zh-CN" sz="2000" baseline="-250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axial</a:t>
            </a:r>
            <a:r>
              <a:rPr lang="en-US" altLang="zh-CN" sz="20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=100V</a:t>
            </a:r>
            <a:endParaRPr lang="zh-CN" altLang="en-US" sz="20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5544" y="4381074"/>
            <a:ext cx="97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V</a:t>
            </a:r>
            <a:r>
              <a:rPr lang="en-US" altLang="zh-CN" sz="2000" baseline="-250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radial</a:t>
            </a:r>
            <a:endParaRPr lang="zh-CN" altLang="en-US" sz="20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50" y="6172200"/>
            <a:ext cx="4810125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072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ions and ionic temperature: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" y="1772816"/>
            <a:ext cx="4568675" cy="341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104"/>
            <a:ext cx="46386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0052" y="5517232"/>
            <a:ext cx="78483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dirty="0" smtClean="0">
                <a:latin typeface="Californian FB" pitchFamily="18" charset="0"/>
              </a:rPr>
              <a:t>Penetrate et al. PRA (1991)</a:t>
            </a:r>
            <a:endParaRPr lang="en-US" altLang="zh-CN" sz="2000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9552" y="6237288"/>
            <a:ext cx="78483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dirty="0" err="1" smtClean="0">
                <a:latin typeface="Californian FB" pitchFamily="18" charset="0"/>
              </a:rPr>
              <a:t>Epp</a:t>
            </a:r>
            <a:r>
              <a:rPr lang="en-US" altLang="zh-CN" sz="2000" dirty="0" smtClean="0">
                <a:latin typeface="Californian FB" pitchFamily="18" charset="0"/>
              </a:rPr>
              <a:t> et al. (2010) </a:t>
            </a:r>
            <a:r>
              <a:rPr lang="en-US" altLang="zh-CN" sz="2000" dirty="0" err="1" smtClean="0">
                <a:latin typeface="Californian FB" pitchFamily="18" charset="0"/>
              </a:rPr>
              <a:t>JpB</a:t>
            </a:r>
            <a:r>
              <a:rPr lang="en-US" altLang="zh-CN" sz="2000" dirty="0">
                <a:latin typeface="Californian FB" pitchFamily="18" charset="0"/>
              </a:rPr>
              <a:t>;</a:t>
            </a:r>
            <a:r>
              <a:rPr lang="en-US" altLang="zh-CN" sz="2000" dirty="0" smtClean="0">
                <a:latin typeface="Californian FB" pitchFamily="18" charset="0"/>
              </a:rPr>
              <a:t> </a:t>
            </a:r>
            <a:r>
              <a:rPr lang="en-US" altLang="zh-CN" sz="2000" dirty="0" err="1" smtClean="0">
                <a:latin typeface="Californian FB" pitchFamily="18" charset="0"/>
              </a:rPr>
              <a:t>Beiersdorfer</a:t>
            </a:r>
            <a:r>
              <a:rPr lang="en-US" altLang="zh-CN" sz="2000" dirty="0" smtClean="0">
                <a:latin typeface="Californian FB" pitchFamily="18" charset="0"/>
              </a:rPr>
              <a:t> (2003) ARAA</a:t>
            </a:r>
            <a:endParaRPr lang="en-US" altLang="zh-CN" sz="2000" dirty="0">
              <a:latin typeface="Californian FB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of electron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ion trap (EBIT): electrons from electron gun is accelerated to tens of </a:t>
            </a:r>
            <a:r>
              <a:rPr lang="en-US" altLang="zh-CN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ionize material injected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US" altLang="zh-CN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 ability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 to </a:t>
            </a:r>
            <a:r>
              <a:rPr lang="en-US" altLang="zh-CN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model: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roduce 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of a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  <a:r>
              <a:rPr lang="en-US" altLang="zh-C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</a:t>
            </a:r>
            <a:r>
              <a:rPr lang="en-US" altLang="zh-CN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altLang="zh-C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2882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background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2348880"/>
            <a:ext cx="405937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610411"/>
              </p:ext>
            </p:extLst>
          </p:nvPr>
        </p:nvGraphicFramePr>
        <p:xfrm>
          <a:off x="3779912" y="2109049"/>
          <a:ext cx="5544616" cy="42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Graph" r:id="rId4" imgW="3876480" imgH="2973600" progId="Origin50.Graph">
                  <p:embed/>
                </p:oleObj>
              </mc:Choice>
              <mc:Fallback>
                <p:oleObj name="Graph" r:id="rId4" imgW="3876480" imgH="2973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912" y="2109049"/>
                        <a:ext cx="5544616" cy="425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1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060700" y="115888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Summary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 flipH="1">
            <a:off x="2603500" y="1989138"/>
            <a:ext cx="74613" cy="1460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flipH="1">
            <a:off x="944563" y="1989138"/>
            <a:ext cx="76200" cy="1460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gray">
          <a:xfrm>
            <a:off x="1716088" y="1927225"/>
            <a:ext cx="185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endParaRPr lang="zh-CN" altLang="zh-CN" sz="10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 bwMode="auto">
          <a:xfrm>
            <a:off x="179512" y="908720"/>
            <a:ext cx="871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kern="0" dirty="0" smtClean="0">
                <a:latin typeface="Times New Roman" pitchFamily="18" charset="0"/>
                <a:ea typeface="楷体_GB2312" pitchFamily="49" charset="-122"/>
              </a:rPr>
              <a:t>Brief background</a:t>
            </a:r>
          </a:p>
          <a:p>
            <a:pPr eaLnBrk="1" hangingPunct="1"/>
            <a:r>
              <a:rPr lang="en-US" altLang="zh-CN" dirty="0">
                <a:latin typeface="Times New Roman" pitchFamily="18" charset="0"/>
                <a:ea typeface="楷体_GB2312" pitchFamily="49" charset="-122"/>
              </a:rPr>
              <a:t>EBIT and the EUV spectroscopy</a:t>
            </a:r>
          </a:p>
          <a:p>
            <a:pPr eaLnBrk="1" hangingPunct="1"/>
            <a:r>
              <a:rPr lang="en-US" altLang="zh-CN" kern="0" dirty="0" smtClean="0">
                <a:latin typeface="Times New Roman" pitchFamily="18" charset="0"/>
                <a:ea typeface="楷体_GB2312" pitchFamily="49" charset="-122"/>
              </a:rPr>
              <a:t>Data analysis</a:t>
            </a:r>
          </a:p>
          <a:p>
            <a:pPr marL="0" indent="0" eaLnBrk="1" hangingPunct="1">
              <a:buFontTx/>
              <a:buNone/>
            </a:pPr>
            <a:r>
              <a:rPr lang="en-US" altLang="zh-CN" kern="0" dirty="0" smtClean="0">
                <a:latin typeface="Times New Roman" pitchFamily="18" charset="0"/>
                <a:ea typeface="楷体_GB2312" pitchFamily="49" charset="-122"/>
              </a:rPr>
              <a:t>    </a:t>
            </a:r>
            <a:r>
              <a:rPr lang="en-US" altLang="zh-CN" sz="2400" kern="0" dirty="0" smtClean="0">
                <a:latin typeface="Times New Roman" pitchFamily="18" charset="0"/>
                <a:ea typeface="楷体_GB2312" pitchFamily="49" charset="-122"/>
              </a:rPr>
              <a:t>a. Density diagnostic</a:t>
            </a:r>
          </a:p>
          <a:p>
            <a:pPr marL="0" indent="0" eaLnBrk="1" hangingPunct="1">
              <a:buFontTx/>
              <a:buNone/>
            </a:pPr>
            <a:r>
              <a:rPr lang="en-US" altLang="zh-CN" sz="2400" kern="0" dirty="0" smtClean="0">
                <a:latin typeface="Times New Roman" pitchFamily="18" charset="0"/>
                <a:ea typeface="楷体_GB2312" pitchFamily="49" charset="-122"/>
              </a:rPr>
              <a:t>     b. Diagnostic for overlap factor between beam and ions</a:t>
            </a:r>
          </a:p>
          <a:p>
            <a:pPr marL="0" indent="0" eaLnBrk="1" hangingPunct="1">
              <a:buFontTx/>
              <a:buNone/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   c. Diagnostic to the pressure in the EBIT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9125"/>
            <a:ext cx="8229600" cy="247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endParaRPr lang="en-US" altLang="zh-CN" sz="4000" dirty="0" smtClean="0">
              <a:latin typeface="楷体_GB2312" pitchFamily="49" charset="-122"/>
              <a:ea typeface="楷体_GB2312" pitchFamily="49" charset="-122"/>
            </a:endParaRPr>
          </a:p>
          <a:p>
            <a:pPr algn="ctr" eaLnBrk="1" hangingPunct="1">
              <a:buFontTx/>
              <a:buNone/>
            </a:pPr>
            <a:r>
              <a:rPr lang="en-US" altLang="zh-CN" sz="4000" i="1" dirty="0" smtClean="0">
                <a:latin typeface="Berlin Sans FB" pitchFamily="34" charset="0"/>
                <a:ea typeface="楷体_GB2312" pitchFamily="49" charset="-122"/>
              </a:rPr>
              <a:t>Thanks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107504" y="981075"/>
            <a:ext cx="90364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Determine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</a:rPr>
              <a:t>which lines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come from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</a:rPr>
              <a:t>which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 charge stage.</a:t>
            </a:r>
          </a:p>
          <a:p>
            <a:pPr marL="457200" indent="-45720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emission by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specific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formation processes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531309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6237288"/>
            <a:ext cx="78483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dirty="0" smtClean="0">
                <a:latin typeface="Californian FB" pitchFamily="18" charset="0"/>
              </a:rPr>
              <a:t>Liang et al. (2009) </a:t>
            </a:r>
            <a:r>
              <a:rPr lang="en-US" altLang="zh-CN" sz="2000" dirty="0" err="1" smtClean="0">
                <a:latin typeface="Californian FB" pitchFamily="18" charset="0"/>
              </a:rPr>
              <a:t>ApJ</a:t>
            </a:r>
            <a:r>
              <a:rPr lang="en-US" altLang="zh-CN" sz="2000" dirty="0" smtClean="0">
                <a:latin typeface="Californian FB" pitchFamily="18" charset="0"/>
              </a:rPr>
              <a:t>; </a:t>
            </a:r>
            <a:r>
              <a:rPr lang="en-US" altLang="zh-CN" sz="2000" dirty="0" err="1" smtClean="0">
                <a:latin typeface="Californian FB" pitchFamily="18" charset="0"/>
              </a:rPr>
              <a:t>Martínez</a:t>
            </a:r>
            <a:r>
              <a:rPr lang="en-US" altLang="zh-CN" sz="2000" dirty="0" smtClean="0">
                <a:latin typeface="Californian FB" pitchFamily="18" charset="0"/>
              </a:rPr>
              <a:t> PhD thesis (2005)</a:t>
            </a:r>
            <a:endParaRPr lang="en-US" altLang="zh-CN" sz="2000" dirty="0">
              <a:latin typeface="Californian FB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01" y="2038772"/>
            <a:ext cx="5081099" cy="369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8871" y="819869"/>
            <a:ext cx="8708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EBIT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affected by p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ressure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of the trap, which is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fundamental parameter in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gyliang\appdata\roaming\360se6\USERDA~1\Temp\200PX-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60357" y="2200796"/>
            <a:ext cx="87129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/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Usually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the pressure is measured by ionization gauge method for high vacuum (10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-3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—10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-10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 mbar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):</a:t>
            </a:r>
          </a:p>
          <a:p>
            <a:pPr algn="l" eaLnBrk="1" hangingPunct="1"/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Principle: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By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measuring the electrical ions produced when the gas is bombarded with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electrons.</a:t>
            </a:r>
          </a:p>
          <a:p>
            <a:pPr algn="l" eaLnBrk="1" hangingPunct="1"/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Accuracy: 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depends on the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composition of gases being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measured,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corrosion and surface deposits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9552" y="6237288"/>
            <a:ext cx="78483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dirty="0" err="1" smtClean="0">
                <a:latin typeface="Californian FB" pitchFamily="18" charset="0"/>
              </a:rPr>
              <a:t>Epp</a:t>
            </a:r>
            <a:r>
              <a:rPr lang="en-US" altLang="zh-CN" sz="2000" dirty="0" smtClean="0">
                <a:latin typeface="Californian FB" pitchFamily="18" charset="0"/>
              </a:rPr>
              <a:t> PhD thesis (2007)</a:t>
            </a:r>
            <a:endParaRPr lang="en-US" altLang="zh-CN" sz="2000" dirty="0">
              <a:latin typeface="Californian FB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3671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central space is very small (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55mm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×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10/3mm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located a vacuum gauge.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separate from other space by cooling system and Helmholtz coils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measured pressure (10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mbar) represents the value around the chamber wall.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28" y="3149724"/>
            <a:ext cx="5405372" cy="2664296"/>
          </a:xfrm>
          <a:prstGeom prst="rect">
            <a:avLst/>
          </a:prstGeom>
          <a:noFill/>
          <a:ln w="9525">
            <a:solidFill>
              <a:srgbClr val="0773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5043"/>
            <a:ext cx="3841651" cy="31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5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23528" y="941819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In theory, charge stage distribution will be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</a:rPr>
              <a:t>smeared out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due to the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Charge-exchange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 between trapped ions with residual 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</a:rPr>
              <a:t>neutral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gas, that can be regarded as a ‘recombination’ gauge.</a:t>
            </a:r>
            <a:endParaRPr lang="en-US" altLang="zh-CN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91952"/>
            <a:ext cx="3744416" cy="628146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1520" y="6135687"/>
            <a:ext cx="8496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The neutral density is 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</a:rPr>
              <a:t>proportional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to the pressure in the trap center.</a:t>
            </a:r>
            <a:endParaRPr lang="en-US" altLang="zh-CN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68521" y="836712"/>
            <a:ext cx="8651951" cy="265516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ndara" panose="020E0502030303020204" pitchFamily="34" charset="0"/>
              </a:rPr>
              <a:t>X-ray on planetary/</a:t>
            </a:r>
            <a:r>
              <a:rPr lang="en-US" altLang="zh-CN" sz="2400" dirty="0" err="1" smtClean="0">
                <a:latin typeface="Candara" panose="020E0502030303020204" pitchFamily="34" charset="0"/>
              </a:rPr>
              <a:t>cometary</a:t>
            </a:r>
            <a:r>
              <a:rPr lang="en-US" altLang="zh-CN" sz="2400" dirty="0" smtClean="0">
                <a:latin typeface="Candara" panose="020E0502030303020204" pitchFamily="34" charset="0"/>
              </a:rPr>
              <a:t> atmospheres due to CX process</a:t>
            </a:r>
            <a:endParaRPr lang="zh-CN" altLang="en-US" sz="2400" dirty="0">
              <a:latin typeface="Candara" panose="020E0502030303020204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1247303"/>
            <a:ext cx="2376264" cy="23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48272" cy="244827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512" y="3719491"/>
            <a:ext cx="3345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dirty="0" smtClean="0">
                <a:latin typeface="Californian FB" pitchFamily="18" charset="0"/>
              </a:rPr>
              <a:t>Observation comet and </a:t>
            </a:r>
            <a:r>
              <a:rPr lang="en-US" altLang="zh-CN" sz="2000" dirty="0" err="1" smtClean="0">
                <a:latin typeface="Californian FB" pitchFamily="18" charset="0"/>
              </a:rPr>
              <a:t>vernus</a:t>
            </a:r>
            <a:r>
              <a:rPr lang="en-US" altLang="zh-CN" sz="2000" dirty="0" smtClean="0">
                <a:latin typeface="Californian FB" pitchFamily="18" charset="0"/>
              </a:rPr>
              <a:t>                 </a:t>
            </a:r>
            <a:r>
              <a:rPr lang="en-US" altLang="zh-CN" sz="2000" dirty="0" err="1" smtClean="0">
                <a:latin typeface="Californian FB" pitchFamily="18" charset="0"/>
              </a:rPr>
              <a:t>Lisse</a:t>
            </a:r>
            <a:r>
              <a:rPr lang="en-US" altLang="zh-CN" sz="2000" dirty="0" smtClean="0">
                <a:latin typeface="Californian FB" pitchFamily="18" charset="0"/>
              </a:rPr>
              <a:t> </a:t>
            </a:r>
            <a:r>
              <a:rPr lang="en-US" altLang="zh-CN" sz="2000" dirty="0">
                <a:latin typeface="Californian FB" pitchFamily="18" charset="0"/>
              </a:rPr>
              <a:t>et al. (1996</a:t>
            </a:r>
            <a:r>
              <a:rPr lang="en-US" altLang="zh-CN" sz="2000" dirty="0" smtClean="0">
                <a:latin typeface="Californian FB" pitchFamily="18" charset="0"/>
              </a:rPr>
              <a:t>)                           </a:t>
            </a:r>
            <a:endParaRPr lang="en-US" altLang="zh-CN" sz="2000" dirty="0">
              <a:latin typeface="Californian FB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268759"/>
            <a:ext cx="2083165" cy="244614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47" y="1270258"/>
            <a:ext cx="1850000" cy="244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21166" y="3719491"/>
            <a:ext cx="46433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dirty="0" smtClean="0">
                <a:latin typeface="Californian FB" pitchFamily="18" charset="0"/>
              </a:rPr>
              <a:t>Simulation of solar wind ions on Martian, </a:t>
            </a:r>
            <a:r>
              <a:rPr lang="en-US" altLang="zh-CN" sz="2000" dirty="0" err="1" smtClean="0">
                <a:latin typeface="Californian FB" pitchFamily="18" charset="0"/>
              </a:rPr>
              <a:t>Modolo</a:t>
            </a:r>
            <a:r>
              <a:rPr lang="en-US" altLang="zh-CN" sz="2000" dirty="0" smtClean="0">
                <a:latin typeface="Californian FB" pitchFamily="18" charset="0"/>
              </a:rPr>
              <a:t> et al. (2005)</a:t>
            </a:r>
            <a:endParaRPr lang="en-US" altLang="zh-CN" sz="2000" dirty="0">
              <a:latin typeface="Californian FB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69365" y="4574973"/>
            <a:ext cx="53492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Californian FB" pitchFamily="18" charset="0"/>
              </a:rPr>
              <a:t>What components in solar wind? </a:t>
            </a:r>
            <a:endParaRPr lang="en-US" altLang="zh-CN" sz="2400" dirty="0">
              <a:solidFill>
                <a:srgbClr val="000000"/>
              </a:solidFill>
              <a:latin typeface="Californian FB" pitchFamily="18" charset="0"/>
            </a:endParaRPr>
          </a:p>
          <a:p>
            <a:pPr marL="342900" indent="-3429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Californian FB" pitchFamily="18" charset="0"/>
              </a:rPr>
              <a:t>What velocity of these ions? </a:t>
            </a:r>
          </a:p>
          <a:p>
            <a:pPr marL="342900" indent="-3429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Californian FB" pitchFamily="18" charset="0"/>
              </a:rPr>
              <a:t>Where these ions from on solar surface?</a:t>
            </a:r>
            <a:endParaRPr lang="en-US" altLang="zh-CN" sz="2400" dirty="0">
              <a:solidFill>
                <a:srgbClr val="FF0000"/>
              </a:solidFill>
              <a:latin typeface="Californian FB" pitchFamily="18" charset="0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" y="4464452"/>
            <a:ext cx="3625453" cy="227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257134" y="4608267"/>
            <a:ext cx="2268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800" dirty="0" err="1" smtClean="0">
                <a:solidFill>
                  <a:srgbClr val="000000"/>
                </a:solidFill>
                <a:latin typeface="Californian FB" pitchFamily="18" charset="0"/>
              </a:rPr>
              <a:t>Bodewits</a:t>
            </a:r>
            <a:r>
              <a:rPr lang="en-US" altLang="zh-CN" sz="1800" dirty="0" smtClean="0">
                <a:solidFill>
                  <a:srgbClr val="000000"/>
                </a:solidFill>
                <a:latin typeface="Californian FB" pitchFamily="18" charset="0"/>
              </a:rPr>
              <a:t> et al. (2006)</a:t>
            </a:r>
            <a:endParaRPr lang="en-US" altLang="zh-CN" sz="1800" dirty="0">
              <a:solidFill>
                <a:srgbClr val="000000"/>
              </a:solidFill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395536" y="980728"/>
            <a:ext cx="43924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Heidelberg FLASH/Tesla EBIT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EUV spectrometer</a:t>
            </a:r>
          </a:p>
          <a:p>
            <a:pPr algn="l" eaLnBrk="1" hangingPunct="1"/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Grazing grating: 2400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l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/mm</a:t>
            </a:r>
          </a:p>
          <a:p>
            <a:pPr algn="l" eaLnBrk="1" hangingPunct="1"/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CCD 2048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×2048, 13.5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  <a:sym typeface="Symbol"/>
              </a:rPr>
              <a:t>m/pixel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Beam energies: 100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— 3000 eV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Energy step: 10 or 20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eV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Photon energies: 90 — 260 Å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Photon resolution: ~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0.3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Å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Pressure: ~ 10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-8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mbar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楷体_GB2312" pitchFamily="49" charset="-122"/>
                <a:cs typeface="Times New Roman"/>
              </a:rPr>
              <a:t>    </a:t>
            </a:r>
          </a:p>
        </p:txBody>
      </p:sp>
      <p:sp>
        <p:nvSpPr>
          <p:cNvPr id="13319" name="TextBox 2"/>
          <p:cNvSpPr txBox="1">
            <a:spLocks noChangeArrowheads="1"/>
          </p:cNvSpPr>
          <p:nvPr/>
        </p:nvSpPr>
        <p:spPr bwMode="auto">
          <a:xfrm>
            <a:off x="1692275" y="190500"/>
            <a:ext cx="70388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Times New Roman" pitchFamily="18" charset="0"/>
                <a:ea typeface="楷体_GB2312" pitchFamily="49" charset="-122"/>
              </a:rPr>
              <a:t>EUV spectra measurement in </a:t>
            </a:r>
            <a:r>
              <a:rPr lang="en-US" altLang="zh-CN" sz="3600" dirty="0" smtClean="0">
                <a:latin typeface="Times New Roman" pitchFamily="18" charset="0"/>
                <a:ea typeface="楷体_GB2312" pitchFamily="49" charset="-122"/>
              </a:rPr>
              <a:t>EBIT</a:t>
            </a:r>
            <a:endParaRPr lang="en-US" altLang="zh-CN" sz="3600" dirty="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12" y="610344"/>
            <a:ext cx="3448050" cy="41148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31" y="3705696"/>
            <a:ext cx="36080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894834" y="4437112"/>
            <a:ext cx="2952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charset="0"/>
                <a:ea typeface="隶书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000" dirty="0" err="1" smtClean="0">
                <a:latin typeface="Californian FB" pitchFamily="18" charset="0"/>
              </a:rPr>
              <a:t>Epp</a:t>
            </a:r>
            <a:r>
              <a:rPr lang="en-US" altLang="zh-CN" sz="2000" dirty="0" smtClean="0">
                <a:latin typeface="Californian FB" pitchFamily="18" charset="0"/>
              </a:rPr>
              <a:t> PhD thesis (2007)</a:t>
            </a:r>
            <a:endParaRPr lang="en-US" altLang="zh-CN" sz="20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ea typeface="隶书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27999</TotalTime>
  <Words>1094</Words>
  <Application>Microsoft Office PowerPoint</Application>
  <PresentationFormat>全屏显示(4:3)</PresentationFormat>
  <Paragraphs>143</Paragraphs>
  <Slides>31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3" baseType="lpstr">
      <vt:lpstr>默认设计模板</vt:lpstr>
      <vt:lpstr>Graph</vt:lpstr>
      <vt:lpstr>Pressure diagnostic for the trap center of Electron beam ion trap by EUV spectroscopy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X-ray on planetary/cometary atmospheres due to CX process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Evolution curve of ionic fraction</vt:lpstr>
      <vt:lpstr>PowerPoint 演示文稿</vt:lpstr>
      <vt:lpstr>PowerPoint 演示文稿</vt:lpstr>
      <vt:lpstr>PowerPoint 演示文稿</vt:lpstr>
      <vt:lpstr>PowerPoint 演示文稿</vt:lpstr>
      <vt:lpstr>The module of charge stage distribution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gyliang</cp:lastModifiedBy>
  <cp:revision>1528</cp:revision>
  <dcterms:created xsi:type="dcterms:W3CDTF">2010-04-21T13:36:28Z</dcterms:created>
  <dcterms:modified xsi:type="dcterms:W3CDTF">2014-09-29T05:00:28Z</dcterms:modified>
</cp:coreProperties>
</file>